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5"/>
  </p:sldMasterIdLst>
  <p:notesMasterIdLst>
    <p:notesMasterId r:id="rId11"/>
  </p:notesMasterIdLst>
  <p:sldIdLst>
    <p:sldId id="269" r:id="rId6"/>
    <p:sldId id="276" r:id="rId7"/>
    <p:sldId id="277" r:id="rId8"/>
    <p:sldId id="284" r:id="rId9"/>
    <p:sldId id="283" r:id="rId10"/>
  </p:sldIdLst>
  <p:sldSz cx="9144000" cy="6858000" type="screen4x3"/>
  <p:notesSz cx="6985000" cy="9271000"/>
  <p:defaultTextStyle>
    <a:defPPr>
      <a:defRPr lang="en-US"/>
    </a:defPPr>
    <a:lvl1pPr algn="l" rtl="0" fontAlgn="base">
      <a:spcBef>
        <a:spcPct val="0"/>
      </a:spcBef>
      <a:spcAft>
        <a:spcPct val="0"/>
      </a:spcAft>
      <a:defRPr sz="1600" kern="1200">
        <a:solidFill>
          <a:schemeClr val="tx1"/>
        </a:solidFill>
        <a:latin typeface="Verdana" panose="020B0604030504040204" pitchFamily="34" charset="0"/>
        <a:ea typeface="ＭＳ Ｐゴシック" panose="020B0600070205080204" pitchFamily="34" charset="-128"/>
        <a:cs typeface="+mn-cs"/>
      </a:defRPr>
    </a:lvl1pPr>
    <a:lvl2pPr marL="457200" algn="l" rtl="0" fontAlgn="base">
      <a:spcBef>
        <a:spcPct val="0"/>
      </a:spcBef>
      <a:spcAft>
        <a:spcPct val="0"/>
      </a:spcAft>
      <a:defRPr sz="1600" kern="1200">
        <a:solidFill>
          <a:schemeClr val="tx1"/>
        </a:solidFill>
        <a:latin typeface="Verdana" panose="020B0604030504040204" pitchFamily="34" charset="0"/>
        <a:ea typeface="ＭＳ Ｐゴシック" panose="020B0600070205080204" pitchFamily="34" charset="-128"/>
        <a:cs typeface="+mn-cs"/>
      </a:defRPr>
    </a:lvl2pPr>
    <a:lvl3pPr marL="914400" algn="l" rtl="0" fontAlgn="base">
      <a:spcBef>
        <a:spcPct val="0"/>
      </a:spcBef>
      <a:spcAft>
        <a:spcPct val="0"/>
      </a:spcAft>
      <a:defRPr sz="1600" kern="1200">
        <a:solidFill>
          <a:schemeClr val="tx1"/>
        </a:solidFill>
        <a:latin typeface="Verdana" panose="020B0604030504040204" pitchFamily="34" charset="0"/>
        <a:ea typeface="ＭＳ Ｐゴシック" panose="020B0600070205080204" pitchFamily="34" charset="-128"/>
        <a:cs typeface="+mn-cs"/>
      </a:defRPr>
    </a:lvl3pPr>
    <a:lvl4pPr marL="1371600" algn="l" rtl="0" fontAlgn="base">
      <a:spcBef>
        <a:spcPct val="0"/>
      </a:spcBef>
      <a:spcAft>
        <a:spcPct val="0"/>
      </a:spcAft>
      <a:defRPr sz="1600" kern="1200">
        <a:solidFill>
          <a:schemeClr val="tx1"/>
        </a:solidFill>
        <a:latin typeface="Verdana" panose="020B0604030504040204" pitchFamily="34" charset="0"/>
        <a:ea typeface="ＭＳ Ｐゴシック" panose="020B0600070205080204" pitchFamily="34" charset="-128"/>
        <a:cs typeface="+mn-cs"/>
      </a:defRPr>
    </a:lvl4pPr>
    <a:lvl5pPr marL="1828800" algn="l" rtl="0" fontAlgn="base">
      <a:spcBef>
        <a:spcPct val="0"/>
      </a:spcBef>
      <a:spcAft>
        <a:spcPct val="0"/>
      </a:spcAft>
      <a:defRPr sz="1600" kern="1200">
        <a:solidFill>
          <a:schemeClr val="tx1"/>
        </a:solidFill>
        <a:latin typeface="Verdana" panose="020B0604030504040204" pitchFamily="34" charset="0"/>
        <a:ea typeface="ＭＳ Ｐゴシック" panose="020B0600070205080204" pitchFamily="34" charset="-128"/>
        <a:cs typeface="+mn-cs"/>
      </a:defRPr>
    </a:lvl5pPr>
    <a:lvl6pPr marL="2286000" algn="l" defTabSz="914400" rtl="0" eaLnBrk="1" latinLnBrk="0" hangingPunct="1">
      <a:defRPr sz="1600" kern="1200">
        <a:solidFill>
          <a:schemeClr val="tx1"/>
        </a:solidFill>
        <a:latin typeface="Verdana" panose="020B0604030504040204" pitchFamily="34" charset="0"/>
        <a:ea typeface="ＭＳ Ｐゴシック" panose="020B0600070205080204" pitchFamily="34" charset="-128"/>
        <a:cs typeface="+mn-cs"/>
      </a:defRPr>
    </a:lvl6pPr>
    <a:lvl7pPr marL="2743200" algn="l" defTabSz="914400" rtl="0" eaLnBrk="1" latinLnBrk="0" hangingPunct="1">
      <a:defRPr sz="1600" kern="1200">
        <a:solidFill>
          <a:schemeClr val="tx1"/>
        </a:solidFill>
        <a:latin typeface="Verdana" panose="020B0604030504040204" pitchFamily="34" charset="0"/>
        <a:ea typeface="ＭＳ Ｐゴシック" panose="020B0600070205080204" pitchFamily="34" charset="-128"/>
        <a:cs typeface="+mn-cs"/>
      </a:defRPr>
    </a:lvl7pPr>
    <a:lvl8pPr marL="3200400" algn="l" defTabSz="914400" rtl="0" eaLnBrk="1" latinLnBrk="0" hangingPunct="1">
      <a:defRPr sz="1600" kern="1200">
        <a:solidFill>
          <a:schemeClr val="tx1"/>
        </a:solidFill>
        <a:latin typeface="Verdana" panose="020B0604030504040204" pitchFamily="34" charset="0"/>
        <a:ea typeface="ＭＳ Ｐゴシック" panose="020B0600070205080204" pitchFamily="34" charset="-128"/>
        <a:cs typeface="+mn-cs"/>
      </a:defRPr>
    </a:lvl8pPr>
    <a:lvl9pPr marL="3657600" algn="l" defTabSz="914400" rtl="0" eaLnBrk="1" latinLnBrk="0" hangingPunct="1">
      <a:defRPr sz="1600" kern="1200">
        <a:solidFill>
          <a:schemeClr val="tx1"/>
        </a:solidFill>
        <a:latin typeface="Verdan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860">
          <p15:clr>
            <a:srgbClr val="A4A3A4"/>
          </p15:clr>
        </p15:guide>
        <p15:guide id="2" orient="horz" pos="494">
          <p15:clr>
            <a:srgbClr val="A4A3A4"/>
          </p15:clr>
        </p15:guide>
        <p15:guide id="3" orient="horz" pos="4021">
          <p15:clr>
            <a:srgbClr val="A4A3A4"/>
          </p15:clr>
        </p15:guide>
        <p15:guide id="4" pos="471">
          <p15:clr>
            <a:srgbClr val="A4A3A4"/>
          </p15:clr>
        </p15:guide>
        <p15:guide id="5" pos="474">
          <p15:clr>
            <a:srgbClr val="A4A3A4"/>
          </p15:clr>
        </p15:guide>
        <p15:guide id="6" pos="256">
          <p15:clr>
            <a:srgbClr val="A4A3A4"/>
          </p15:clr>
        </p15:guide>
        <p15:guide id="7" pos="480">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2EC"/>
    <a:srgbClr val="FFF1E1"/>
    <a:srgbClr val="DEEDFE"/>
    <a:srgbClr val="DEF9BD"/>
    <a:srgbClr val="E8E4D7"/>
    <a:srgbClr val="44D4D1"/>
    <a:srgbClr val="E7E7E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79853" autoAdjust="0"/>
  </p:normalViewPr>
  <p:slideViewPr>
    <p:cSldViewPr snapToGrid="0">
      <p:cViewPr varScale="1">
        <p:scale>
          <a:sx n="101" d="100"/>
          <a:sy n="101" d="100"/>
        </p:scale>
        <p:origin x="78" y="228"/>
      </p:cViewPr>
      <p:guideLst>
        <p:guide orient="horz" pos="860"/>
        <p:guide orient="horz" pos="494"/>
        <p:guide orient="horz" pos="4021"/>
        <p:guide pos="471"/>
        <p:guide pos="474"/>
        <p:guide pos="256"/>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374" y="1026"/>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7685F2-2840-172A-E14B-1E77624DE6D9}"/>
              </a:ext>
            </a:extLst>
          </p:cNvPr>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atin typeface="Verdana" pitchFamily="34" charset="0"/>
                <a:ea typeface="+mn-ea"/>
              </a:defRPr>
            </a:lvl1pPr>
          </a:lstStyle>
          <a:p>
            <a:pPr>
              <a:defRPr/>
            </a:pPr>
            <a:endParaRPr lang="en-US"/>
          </a:p>
        </p:txBody>
      </p:sp>
      <p:sp>
        <p:nvSpPr>
          <p:cNvPr id="3" name="Date Placeholder 2">
            <a:extLst>
              <a:ext uri="{FF2B5EF4-FFF2-40B4-BE49-F238E27FC236}">
                <a16:creationId xmlns:a16="http://schemas.microsoft.com/office/drawing/2014/main" id="{04FE0235-DDB4-B1B5-71E0-09C10BE8E6D7}"/>
              </a:ext>
            </a:extLst>
          </p:cNvPr>
          <p:cNvSpPr>
            <a:spLocks noGrp="1"/>
          </p:cNvSpPr>
          <p:nvPr>
            <p:ph type="dt" idx="1"/>
          </p:nvPr>
        </p:nvSpPr>
        <p:spPr>
          <a:xfrm>
            <a:off x="3956050" y="0"/>
            <a:ext cx="3027363" cy="46355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pitchFamily="34" charset="-128"/>
              </a:defRPr>
            </a:lvl1pPr>
          </a:lstStyle>
          <a:p>
            <a:pPr>
              <a:defRPr/>
            </a:pPr>
            <a:fld id="{1236A753-829B-4D02-9592-B6CB71DAF33B}" type="datetimeFigureOut">
              <a:rPr lang="en-US"/>
              <a:pPr>
                <a:defRPr/>
              </a:pPr>
              <a:t>11/17/2023</a:t>
            </a:fld>
            <a:endParaRPr lang="en-US"/>
          </a:p>
        </p:txBody>
      </p:sp>
      <p:sp>
        <p:nvSpPr>
          <p:cNvPr id="4" name="Slide Image Placeholder 3">
            <a:extLst>
              <a:ext uri="{FF2B5EF4-FFF2-40B4-BE49-F238E27FC236}">
                <a16:creationId xmlns:a16="http://schemas.microsoft.com/office/drawing/2014/main" id="{D358BDDC-7ADB-01CC-5840-170E2ACC7647}"/>
              </a:ext>
            </a:extLst>
          </p:cNvPr>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3DA63A8-8F8D-915C-560B-932E8A280BBF}"/>
              </a:ext>
            </a:extLst>
          </p:cNvPr>
          <p:cNvSpPr>
            <a:spLocks noGrp="1"/>
          </p:cNvSpPr>
          <p:nvPr>
            <p:ph type="body" sz="quarter" idx="3"/>
          </p:nvPr>
        </p:nvSpPr>
        <p:spPr>
          <a:xfrm>
            <a:off x="698500" y="4403725"/>
            <a:ext cx="5588000" cy="417195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DC3CE07-07F9-2EBB-DC44-942CE6CF8A74}"/>
              </a:ext>
            </a:extLst>
          </p:cNvPr>
          <p:cNvSpPr>
            <a:spLocks noGrp="1"/>
          </p:cNvSpPr>
          <p:nvPr>
            <p:ph type="ftr" sz="quarter" idx="4"/>
          </p:nvPr>
        </p:nvSpPr>
        <p:spPr>
          <a:xfrm>
            <a:off x="0" y="8805863"/>
            <a:ext cx="3027363" cy="463550"/>
          </a:xfrm>
          <a:prstGeom prst="rect">
            <a:avLst/>
          </a:prstGeom>
        </p:spPr>
        <p:txBody>
          <a:bodyPr vert="horz" lIns="91440" tIns="45720" rIns="91440" bIns="45720" rtlCol="0" anchor="b"/>
          <a:lstStyle>
            <a:lvl1pPr algn="l">
              <a:defRPr sz="1200">
                <a:latin typeface="Verdana" pitchFamily="34"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id="{AC0DCB72-2D6D-6617-AC18-E5DEA309AC02}"/>
              </a:ext>
            </a:extLst>
          </p:cNvPr>
          <p:cNvSpPr>
            <a:spLocks noGrp="1"/>
          </p:cNvSpPr>
          <p:nvPr>
            <p:ph type="sldNum" sz="quarter" idx="5"/>
          </p:nvPr>
        </p:nvSpPr>
        <p:spPr>
          <a:xfrm>
            <a:off x="3956050" y="8805863"/>
            <a:ext cx="3027363" cy="46355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2C0599D-56F5-4003-ABBB-865172E0EAB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9A75780B-C493-CDA9-D8E9-C6BE72F122C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eaLnBrk="1" hangingPunct="1"/>
            <a:fld id="{D538FEEB-E6CA-4314-92AE-0768903009BA}" type="slidenum">
              <a:rPr lang="en-US" altLang="en-US" sz="1200">
                <a:latin typeface="Arial" panose="020B0604020202020204" pitchFamily="34" charset="0"/>
              </a:rPr>
              <a:pPr eaLnBrk="1" hangingPunct="1"/>
              <a:t>1</a:t>
            </a:fld>
            <a:endParaRPr lang="en-US" altLang="en-US" sz="1200">
              <a:latin typeface="Arial" panose="020B0604020202020204" pitchFamily="34" charset="0"/>
            </a:endParaRPr>
          </a:p>
        </p:txBody>
      </p:sp>
      <p:sp>
        <p:nvSpPr>
          <p:cNvPr id="8195" name="Rectangle 7">
            <a:extLst>
              <a:ext uri="{FF2B5EF4-FFF2-40B4-BE49-F238E27FC236}">
                <a16:creationId xmlns:a16="http://schemas.microsoft.com/office/drawing/2014/main" id="{5E210F30-1133-28BB-3F05-BEC301F0076E}"/>
              </a:ext>
            </a:extLst>
          </p:cNvPr>
          <p:cNvSpPr txBox="1">
            <a:spLocks noGrp="1" noChangeArrowheads="1"/>
          </p:cNvSpPr>
          <p:nvPr/>
        </p:nvSpPr>
        <p:spPr bwMode="auto">
          <a:xfrm>
            <a:off x="3956050" y="8805863"/>
            <a:ext cx="3027363"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b"/>
          <a:lstStyle>
            <a:lvl1pPr defTabSz="912813" eaLnBrk="0" hangingPunct="0">
              <a:defRPr sz="1600">
                <a:solidFill>
                  <a:schemeClr val="tx1"/>
                </a:solidFill>
                <a:latin typeface="Verdana" panose="020B0604030504040204" pitchFamily="34" charset="0"/>
                <a:ea typeface="ＭＳ Ｐゴシック" panose="020B0600070205080204" pitchFamily="34" charset="-128"/>
              </a:defRPr>
            </a:lvl1pPr>
            <a:lvl2pPr marL="742950" indent="-285750" defTabSz="912813" eaLnBrk="0" hangingPunct="0">
              <a:defRPr sz="1600">
                <a:solidFill>
                  <a:schemeClr val="tx1"/>
                </a:solidFill>
                <a:latin typeface="Verdana" panose="020B0604030504040204" pitchFamily="34" charset="0"/>
                <a:ea typeface="ＭＳ Ｐゴシック" panose="020B0600070205080204" pitchFamily="34" charset="-128"/>
              </a:defRPr>
            </a:lvl2pPr>
            <a:lvl3pPr marL="1143000" indent="-228600" defTabSz="912813" eaLnBrk="0" hangingPunct="0">
              <a:defRPr sz="1600">
                <a:solidFill>
                  <a:schemeClr val="tx1"/>
                </a:solidFill>
                <a:latin typeface="Verdana" panose="020B0604030504040204" pitchFamily="34" charset="0"/>
                <a:ea typeface="ＭＳ Ｐゴシック" panose="020B0600070205080204" pitchFamily="34" charset="-128"/>
              </a:defRPr>
            </a:lvl3pPr>
            <a:lvl4pPr marL="1600200" indent="-228600" defTabSz="912813" eaLnBrk="0" hangingPunct="0">
              <a:defRPr sz="1600">
                <a:solidFill>
                  <a:schemeClr val="tx1"/>
                </a:solidFill>
                <a:latin typeface="Verdana" panose="020B0604030504040204" pitchFamily="34" charset="0"/>
                <a:ea typeface="ＭＳ Ｐゴシック" panose="020B0600070205080204" pitchFamily="34" charset="-128"/>
              </a:defRPr>
            </a:lvl4pPr>
            <a:lvl5pPr marL="2057400" indent="-228600" defTabSz="912813" eaLnBrk="0" hangingPunct="0">
              <a:defRPr sz="1600">
                <a:solidFill>
                  <a:schemeClr val="tx1"/>
                </a:solidFill>
                <a:latin typeface="Verdana" panose="020B0604030504040204" pitchFamily="34" charset="0"/>
                <a:ea typeface="ＭＳ Ｐゴシック" panose="020B0600070205080204" pitchFamily="34" charset="-128"/>
              </a:defRPr>
            </a:lvl5pPr>
            <a:lvl6pPr marL="2514600" indent="-228600" defTabSz="912813"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2971800" indent="-228600" defTabSz="912813"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3429000" indent="-228600" defTabSz="912813"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3886200" indent="-228600" defTabSz="912813"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algn="r" eaLnBrk="1" hangingPunct="1"/>
            <a:fld id="{3238D1D6-B112-4F32-880F-81E8B127EF75}" type="slidenum">
              <a:rPr lang="en-US" altLang="en-US" sz="1200"/>
              <a:pPr algn="r" eaLnBrk="1" hangingPunct="1"/>
              <a:t>1</a:t>
            </a:fld>
            <a:endParaRPr lang="en-US" altLang="en-US" sz="1200"/>
          </a:p>
        </p:txBody>
      </p:sp>
      <p:sp>
        <p:nvSpPr>
          <p:cNvPr id="8196" name="Rectangle 2">
            <a:extLst>
              <a:ext uri="{FF2B5EF4-FFF2-40B4-BE49-F238E27FC236}">
                <a16:creationId xmlns:a16="http://schemas.microsoft.com/office/drawing/2014/main" id="{315F1A36-6565-968B-32F6-5214EE57642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3">
            <a:extLst>
              <a:ext uri="{FF2B5EF4-FFF2-40B4-BE49-F238E27FC236}">
                <a16:creationId xmlns:a16="http://schemas.microsoft.com/office/drawing/2014/main" id="{9CD672A6-0327-D563-7DB1-8924D531A4B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6" tIns="45713" rIns="91426" bIns="45713"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CCA3BA0B-2402-E2BB-5FC4-BB351E9FB18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eaLnBrk="1" hangingPunct="1"/>
            <a:fld id="{9B01DF39-A3AE-43F5-917A-98B82E73C1B5}" type="slidenum">
              <a:rPr lang="en-US" altLang="en-US" sz="1200">
                <a:latin typeface="Arial" panose="020B0604020202020204" pitchFamily="34" charset="0"/>
              </a:rPr>
              <a:pPr eaLnBrk="1" hangingPunct="1"/>
              <a:t>2</a:t>
            </a:fld>
            <a:endParaRPr lang="en-US" altLang="en-US" sz="1200">
              <a:latin typeface="Arial" panose="020B0604020202020204" pitchFamily="34" charset="0"/>
            </a:endParaRPr>
          </a:p>
        </p:txBody>
      </p:sp>
      <p:sp>
        <p:nvSpPr>
          <p:cNvPr id="9219" name="Rectangle 2">
            <a:extLst>
              <a:ext uri="{FF2B5EF4-FFF2-40B4-BE49-F238E27FC236}">
                <a16:creationId xmlns:a16="http://schemas.microsoft.com/office/drawing/2014/main" id="{6BF9D502-D7A7-3311-098C-7B6FF429D52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0" name="Rectangle 3">
            <a:extLst>
              <a:ext uri="{FF2B5EF4-FFF2-40B4-BE49-F238E27FC236}">
                <a16:creationId xmlns:a16="http://schemas.microsoft.com/office/drawing/2014/main" id="{977C30F9-E77B-36CC-DA5A-28A458FE3C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buClr>
                <a:schemeClr val="accent2"/>
              </a:buClr>
              <a:buFont typeface="Wingdings" panose="05000000000000000000" pitchFamily="2" charset="2"/>
              <a:buNone/>
            </a:pPr>
            <a:endParaRPr lang="en-US" altLang="en-US">
              <a:latin typeface="Arial" panose="020B0604020202020204" pitchFamily="34" charset="0"/>
              <a:ea typeface="ＭＳ Ｐゴシック" panose="020B0600070205080204" pitchFamily="34" charset="-128"/>
            </a:endParaRPr>
          </a:p>
          <a:p>
            <a:pPr lvl="1" eaLnBrk="1" hangingPunct="1">
              <a:spcBef>
                <a:spcPct val="0"/>
              </a:spcBef>
              <a:buClr>
                <a:schemeClr val="accent2"/>
              </a:buClr>
              <a:buFont typeface="Wingdings" panose="05000000000000000000" pitchFamily="2" charset="2"/>
              <a:buNone/>
            </a:pPr>
            <a:r>
              <a:rPr lang="en-US" altLang="en-US">
                <a:solidFill>
                  <a:srgbClr val="EB1903"/>
                </a:solidFill>
                <a:latin typeface="Arial" panose="020B0604020202020204" pitchFamily="34" charset="0"/>
                <a:ea typeface="ＭＳ Ｐゴシック" panose="020B0600070205080204" pitchFamily="34" charset="-128"/>
              </a:rPr>
              <a:t>EMPLOYER CHOICE. Once chosen by the employer, all eligible employees and spouses ages </a:t>
            </a:r>
          </a:p>
          <a:p>
            <a:pPr lvl="1" eaLnBrk="1" hangingPunct="1">
              <a:spcBef>
                <a:spcPct val="0"/>
              </a:spcBef>
              <a:buClr>
                <a:schemeClr val="accent2"/>
              </a:buClr>
              <a:buFont typeface="Wingdings" panose="05000000000000000000" pitchFamily="2" charset="2"/>
              <a:buNone/>
            </a:pPr>
            <a:r>
              <a:rPr lang="en-US" altLang="en-US">
                <a:solidFill>
                  <a:srgbClr val="EB1903"/>
                </a:solidFill>
                <a:latin typeface="Arial" panose="020B0604020202020204" pitchFamily="34" charset="0"/>
                <a:ea typeface="ＭＳ Ｐゴシック" panose="020B0600070205080204" pitchFamily="34" charset="-128"/>
              </a:rPr>
              <a:t>15 - 70 with face amounts of $10,000 or more automatically receive the LTC Rider.</a:t>
            </a:r>
          </a:p>
          <a:p>
            <a:pPr lvl="1" eaLnBrk="1" hangingPunct="1">
              <a:spcBef>
                <a:spcPct val="0"/>
              </a:spcBef>
              <a:buClr>
                <a:schemeClr val="accent2"/>
              </a:buClr>
              <a:buFont typeface="Wingdings" panose="05000000000000000000" pitchFamily="2" charset="2"/>
              <a:buNone/>
            </a:pPr>
            <a:endParaRPr lang="en-US" altLang="en-US">
              <a:solidFill>
                <a:srgbClr val="EB1903"/>
              </a:solidFill>
              <a:latin typeface="Arial" panose="020B0604020202020204" pitchFamily="34" charset="0"/>
              <a:ea typeface="ＭＳ Ｐゴシック" panose="020B0600070205080204" pitchFamily="34" charset="-128"/>
            </a:endParaRPr>
          </a:p>
          <a:p>
            <a:pPr lvl="1" eaLnBrk="1" hangingPunct="1">
              <a:spcBef>
                <a:spcPct val="0"/>
              </a:spcBef>
              <a:spcAft>
                <a:spcPts val="600"/>
              </a:spcAft>
              <a:buClr>
                <a:schemeClr val="tx1"/>
              </a:buClr>
              <a:buFont typeface="Wingdings" panose="05000000000000000000" pitchFamily="2" charset="2"/>
              <a:buChar char="§"/>
            </a:pPr>
            <a:r>
              <a:rPr lang="en-US" altLang="en-US">
                <a:latin typeface="Arial" panose="020B0604020202020204" pitchFamily="34" charset="0"/>
                <a:ea typeface="ＭＳ Ｐゴシック" panose="020B0600070205080204" pitchFamily="34" charset="-128"/>
              </a:rPr>
              <a:t>The LTC rider can provide a maximum monthly benefit for nursing home care of the lesser of 6% of the death benefit, (minus any policy debt) at the end of the elimination period, or $3,000.</a:t>
            </a:r>
          </a:p>
          <a:p>
            <a:pPr lvl="1" eaLnBrk="1" hangingPunct="1">
              <a:spcBef>
                <a:spcPct val="0"/>
              </a:spcBef>
              <a:spcAft>
                <a:spcPts val="600"/>
              </a:spcAft>
              <a:buClr>
                <a:schemeClr val="tx1"/>
              </a:buClr>
              <a:buFont typeface="Wingdings" panose="05000000000000000000" pitchFamily="2" charset="2"/>
              <a:buChar char="§"/>
            </a:pPr>
            <a:r>
              <a:rPr lang="en-US" altLang="en-US">
                <a:latin typeface="Arial" panose="020B0604020202020204" pitchFamily="34" charset="0"/>
                <a:ea typeface="ＭＳ Ｐゴシック" panose="020B0600070205080204" pitchFamily="34" charset="-128"/>
              </a:rPr>
              <a:t>The rider also can provide a maximum monthly benefit for home health care or adult day care of the lesser of 4% of the death benefit, less any policy debt at the end of the elimination period, or $1,500.</a:t>
            </a:r>
          </a:p>
          <a:p>
            <a:pPr lvl="1" eaLnBrk="1" hangingPunct="1">
              <a:spcBef>
                <a:spcPct val="0"/>
              </a:spcBef>
              <a:spcAft>
                <a:spcPts val="600"/>
              </a:spcAft>
              <a:buClr>
                <a:schemeClr val="tx1"/>
              </a:buClr>
              <a:buFont typeface="Wingdings" panose="05000000000000000000" pitchFamily="2" charset="2"/>
              <a:buChar char="§"/>
            </a:pPr>
            <a:r>
              <a:rPr lang="en-US" altLang="en-US">
                <a:latin typeface="Arial" panose="020B0604020202020204" pitchFamily="34" charset="0"/>
                <a:ea typeface="ＭＳ Ｐゴシック" panose="020B0600070205080204" pitchFamily="34" charset="-128"/>
              </a:rPr>
              <a:t>Provides for a Waiver of Premium even if the policy does not have the Waiver of Premium rider.</a:t>
            </a:r>
          </a:p>
          <a:p>
            <a:pPr lvl="1" eaLnBrk="1" hangingPunct="1">
              <a:spcBef>
                <a:spcPct val="0"/>
              </a:spcBef>
              <a:spcAft>
                <a:spcPts val="600"/>
              </a:spcAft>
              <a:buClr>
                <a:schemeClr val="tx1"/>
              </a:buClr>
              <a:buFont typeface="Wingdings" panose="05000000000000000000" pitchFamily="2" charset="2"/>
              <a:buChar char="§"/>
            </a:pPr>
            <a:r>
              <a:rPr lang="en-US" altLang="en-US">
                <a:latin typeface="Arial" panose="020B0604020202020204" pitchFamily="34" charset="0"/>
                <a:ea typeface="ＭＳ Ｐゴシック" panose="020B0600070205080204" pitchFamily="34" charset="-128"/>
              </a:rPr>
              <a:t>The maximum lifetime value is equal to 100% of the death benefit, less any policy debt.</a:t>
            </a:r>
          </a:p>
          <a:p>
            <a:pPr lvl="1" eaLnBrk="1" hangingPunct="1">
              <a:spcBef>
                <a:spcPct val="0"/>
              </a:spcBef>
              <a:buClr>
                <a:schemeClr val="accent2"/>
              </a:buClr>
              <a:buFont typeface="Wingdings" panose="05000000000000000000" pitchFamily="2" charset="2"/>
              <a:buChar char="§"/>
            </a:pPr>
            <a:endParaRPr lang="en-US" altLang="en-US">
              <a:latin typeface="Arial" panose="020B0604020202020204" pitchFamily="34" charset="0"/>
              <a:ea typeface="ＭＳ Ｐゴシック" panose="020B0600070205080204" pitchFamily="34" charset="-128"/>
            </a:endParaRPr>
          </a:p>
          <a:p>
            <a:pPr lvl="1" eaLnBrk="1" hangingPunct="1">
              <a:spcBef>
                <a:spcPct val="0"/>
              </a:spcBef>
              <a:buClr>
                <a:schemeClr val="accent2"/>
              </a:buClr>
              <a:buFont typeface="Wingdings" panose="05000000000000000000" pitchFamily="2" charset="2"/>
              <a:buNone/>
            </a:pPr>
            <a:r>
              <a:rPr lang="en-US" altLang="en-US">
                <a:latin typeface="Arial" panose="020B0604020202020204" pitchFamily="34" charset="0"/>
                <a:ea typeface="ＭＳ Ｐゴシック" panose="020B0600070205080204" pitchFamily="34" charset="-128"/>
              </a:rPr>
              <a:t>Transition statement: Let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take a closer look at the additional options under the long term care benefit rider….. </a:t>
            </a:r>
          </a:p>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452E6015-F329-6758-85FF-736A610D39D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eaLnBrk="1" hangingPunct="1"/>
            <a:fld id="{91660157-022C-4D7C-9597-76A8DD4C9974}" type="slidenum">
              <a:rPr lang="en-US" altLang="en-US" sz="1200">
                <a:latin typeface="Arial" panose="020B0604020202020204" pitchFamily="34" charset="0"/>
              </a:rPr>
              <a:pPr eaLnBrk="1" hangingPunct="1"/>
              <a:t>3</a:t>
            </a:fld>
            <a:endParaRPr lang="en-US" altLang="en-US" sz="1200">
              <a:latin typeface="Arial" panose="020B0604020202020204" pitchFamily="34" charset="0"/>
            </a:endParaRPr>
          </a:p>
        </p:txBody>
      </p:sp>
      <p:sp>
        <p:nvSpPr>
          <p:cNvPr id="10243" name="Rectangle 2">
            <a:extLst>
              <a:ext uri="{FF2B5EF4-FFF2-40B4-BE49-F238E27FC236}">
                <a16:creationId xmlns:a16="http://schemas.microsoft.com/office/drawing/2014/main" id="{A6EF432D-9B61-F2ED-F4CC-0D0DD704227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a:extLst>
              <a:ext uri="{FF2B5EF4-FFF2-40B4-BE49-F238E27FC236}">
                <a16:creationId xmlns:a16="http://schemas.microsoft.com/office/drawing/2014/main" id="{29A38589-5EC2-3F66-83A0-9757660C90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buClr>
                <a:schemeClr val="accent2"/>
              </a:buClr>
              <a:buFont typeface="Wingdings" panose="05000000000000000000" pitchFamily="2" charset="2"/>
              <a:buNone/>
            </a:pPr>
            <a:endParaRPr lang="en-US" altLang="en-US">
              <a:solidFill>
                <a:srgbClr val="EB1903"/>
              </a:solidFill>
              <a:latin typeface="Arial" panose="020B0604020202020204" pitchFamily="34" charset="0"/>
              <a:ea typeface="ＭＳ Ｐゴシック" panose="020B0600070205080204" pitchFamily="34" charset="-128"/>
            </a:endParaRPr>
          </a:p>
          <a:p>
            <a:pPr lvl="1" eaLnBrk="1" hangingPunct="1">
              <a:spcBef>
                <a:spcPct val="0"/>
              </a:spcBef>
              <a:buClr>
                <a:schemeClr val="accent2"/>
              </a:buClr>
              <a:buFont typeface="Wingdings" panose="05000000000000000000" pitchFamily="2" charset="2"/>
              <a:buNone/>
            </a:pPr>
            <a:r>
              <a:rPr lang="en-US" altLang="en-US">
                <a:solidFill>
                  <a:srgbClr val="EB1903"/>
                </a:solidFill>
                <a:latin typeface="Arial" panose="020B0604020202020204" pitchFamily="34" charset="0"/>
                <a:ea typeface="ＭＳ Ｐゴシック" panose="020B0600070205080204" pitchFamily="34" charset="-128"/>
              </a:rPr>
              <a:t>Employee-elected if the LTC base rider is elected by the employer</a:t>
            </a:r>
          </a:p>
          <a:p>
            <a:pPr lvl="1" eaLnBrk="1" hangingPunct="1">
              <a:spcBef>
                <a:spcPct val="0"/>
              </a:spcBef>
              <a:buClr>
                <a:schemeClr val="accent2"/>
              </a:buClr>
              <a:buFont typeface="Wingdings" panose="05000000000000000000" pitchFamily="2" charset="2"/>
              <a:buNone/>
            </a:pPr>
            <a:r>
              <a:rPr lang="en-US" altLang="en-US">
                <a:solidFill>
                  <a:srgbClr val="EB1903"/>
                </a:solidFill>
                <a:latin typeface="Arial" panose="020B0604020202020204" pitchFamily="34" charset="0"/>
                <a:ea typeface="ＭＳ Ｐゴシック" panose="020B0600070205080204" pitchFamily="34" charset="-128"/>
              </a:rPr>
              <a:t>Rider is available to employee and spouse Issue ages 15 – 60</a:t>
            </a:r>
          </a:p>
          <a:p>
            <a:pPr lvl="1" eaLnBrk="1" hangingPunct="1">
              <a:spcBef>
                <a:spcPct val="0"/>
              </a:spcBef>
              <a:buClr>
                <a:schemeClr val="accent2"/>
              </a:buClr>
              <a:buFont typeface="Wingdings" panose="05000000000000000000" pitchFamily="2" charset="2"/>
              <a:buNone/>
            </a:pPr>
            <a:r>
              <a:rPr lang="en-US" altLang="en-US">
                <a:solidFill>
                  <a:srgbClr val="EB1903"/>
                </a:solidFill>
                <a:latin typeface="Arial" panose="020B0604020202020204" pitchFamily="34" charset="0"/>
                <a:ea typeface="ＭＳ Ｐゴシック" panose="020B0600070205080204" pitchFamily="34" charset="-128"/>
              </a:rPr>
              <a:t>Tobacco-distinct rates</a:t>
            </a:r>
          </a:p>
          <a:p>
            <a:pPr lvl="1" eaLnBrk="1" hangingPunct="1">
              <a:spcBef>
                <a:spcPct val="0"/>
              </a:spcBef>
              <a:buClr>
                <a:schemeClr val="accent2"/>
              </a:buClr>
              <a:buFont typeface="Wingdings" panose="05000000000000000000" pitchFamily="2" charset="2"/>
              <a:buNone/>
            </a:pPr>
            <a:endParaRPr lang="en-US" altLang="en-US" sz="1400">
              <a:latin typeface="Arial" panose="020B0604020202020204" pitchFamily="34" charset="0"/>
              <a:ea typeface="ＭＳ Ｐゴシック" panose="020B0600070205080204" pitchFamily="34" charset="-128"/>
            </a:endParaRPr>
          </a:p>
          <a:p>
            <a:pPr lvl="1" eaLnBrk="1" hangingPunct="1">
              <a:spcBef>
                <a:spcPct val="0"/>
              </a:spcBef>
              <a:buClr>
                <a:schemeClr val="accent2"/>
              </a:buClr>
              <a:buFont typeface="Wingdings" panose="05000000000000000000" pitchFamily="2" charset="2"/>
              <a:buNone/>
            </a:pPr>
            <a:endParaRPr lang="en-US" altLang="en-US" sz="1400">
              <a:latin typeface="Arial" panose="020B0604020202020204" pitchFamily="34" charset="0"/>
              <a:ea typeface="ＭＳ Ｐゴシック" panose="020B0600070205080204" pitchFamily="34" charset="-128"/>
            </a:endParaRPr>
          </a:p>
          <a:p>
            <a:pPr lvl="1" eaLnBrk="1" hangingPunct="1">
              <a:spcBef>
                <a:spcPct val="0"/>
              </a:spcBef>
              <a:buClr>
                <a:schemeClr val="accent2"/>
              </a:buClr>
              <a:buFont typeface="Wingdings" panose="05000000000000000000" pitchFamily="2" charset="2"/>
              <a:buNone/>
            </a:pPr>
            <a:endParaRPr lang="en-US" altLang="en-US">
              <a:solidFill>
                <a:srgbClr val="EB1903"/>
              </a:solidFill>
              <a:latin typeface="Arial" panose="020B0604020202020204" pitchFamily="34" charset="0"/>
              <a:ea typeface="ＭＳ Ｐゴシック" panose="020B0600070205080204" pitchFamily="34" charset="-128"/>
            </a:endParaRPr>
          </a:p>
          <a:p>
            <a:pPr eaLnBrk="1" hangingPunct="1">
              <a:spcBef>
                <a:spcPct val="0"/>
              </a:spcBef>
            </a:pPr>
            <a:endParaRPr lang="en-US" altLang="en-US">
              <a:solidFill>
                <a:srgbClr val="EB1903"/>
              </a:solidFill>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2D059B8E-BEE1-0182-8DA1-740C51A2345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eaLnBrk="1" hangingPunct="1"/>
            <a:fld id="{81696AAA-AC7D-43AB-8DE7-FA70169F19A8}" type="slidenum">
              <a:rPr lang="en-US" altLang="en-US" sz="1200">
                <a:latin typeface="Arial" panose="020B0604020202020204" pitchFamily="34" charset="0"/>
              </a:rPr>
              <a:pPr eaLnBrk="1" hangingPunct="1"/>
              <a:t>4</a:t>
            </a:fld>
            <a:endParaRPr lang="en-US" altLang="en-US" sz="1200">
              <a:latin typeface="Arial" panose="020B0604020202020204" pitchFamily="34" charset="0"/>
            </a:endParaRPr>
          </a:p>
        </p:txBody>
      </p:sp>
      <p:sp>
        <p:nvSpPr>
          <p:cNvPr id="11267" name="Rectangle 2">
            <a:extLst>
              <a:ext uri="{FF2B5EF4-FFF2-40B4-BE49-F238E27FC236}">
                <a16:creationId xmlns:a16="http://schemas.microsoft.com/office/drawing/2014/main" id="{A929759A-A845-1534-2410-5ED7BEB8E72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a:extLst>
              <a:ext uri="{FF2B5EF4-FFF2-40B4-BE49-F238E27FC236}">
                <a16:creationId xmlns:a16="http://schemas.microsoft.com/office/drawing/2014/main" id="{F09DB297-1FB6-D37A-B874-63CD595C9F4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solidFill>
                  <a:srgbClr val="EB1903"/>
                </a:solidFill>
                <a:latin typeface="Arial" panose="020B0604020202020204" pitchFamily="34" charset="0"/>
                <a:ea typeface="ＭＳ Ｐゴシック" panose="020B0600070205080204" pitchFamily="34" charset="-128"/>
              </a:rPr>
              <a:t>Go over slide points. Delete any statement that may not apply based on specific plan design. </a:t>
            </a:r>
          </a:p>
          <a:p>
            <a:pPr eaLnBrk="1" hangingPunct="1">
              <a:spcBef>
                <a:spcPct val="0"/>
              </a:spcBef>
            </a:pPr>
            <a:endParaRPr lang="en-US" altLang="en-US">
              <a:solidFill>
                <a:srgbClr val="EB1903"/>
              </a:solidFill>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5A720C5-6A53-44D4-9CAB-4E3B6B8683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eaLnBrk="1" hangingPunct="1"/>
            <a:fld id="{358AAFB0-B9DC-425B-8FAD-AD7FE6127712}" type="slidenum">
              <a:rPr lang="en-US" altLang="en-US" sz="1200">
                <a:latin typeface="Arial" panose="020B0604020202020204" pitchFamily="34" charset="0"/>
              </a:rPr>
              <a:pPr eaLnBrk="1" hangingPunct="1"/>
              <a:t>5</a:t>
            </a:fld>
            <a:endParaRPr lang="en-US" altLang="en-US" sz="1200">
              <a:latin typeface="Arial" panose="020B0604020202020204" pitchFamily="34" charset="0"/>
            </a:endParaRPr>
          </a:p>
        </p:txBody>
      </p:sp>
      <p:sp>
        <p:nvSpPr>
          <p:cNvPr id="12291" name="Rectangle 2">
            <a:extLst>
              <a:ext uri="{FF2B5EF4-FFF2-40B4-BE49-F238E27FC236}">
                <a16:creationId xmlns:a16="http://schemas.microsoft.com/office/drawing/2014/main" id="{F2ABEDBA-8E7F-A48B-3B56-8C99AFA5772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a:extLst>
              <a:ext uri="{FF2B5EF4-FFF2-40B4-BE49-F238E27FC236}">
                <a16:creationId xmlns:a16="http://schemas.microsoft.com/office/drawing/2014/main" id="{E129BD5D-D7FA-FC98-5DD6-4604DE1E15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840238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709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9063" y="288925"/>
            <a:ext cx="2019300" cy="5346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06400" y="288925"/>
            <a:ext cx="5910263" cy="5346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3025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6803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2839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6400" y="1109663"/>
            <a:ext cx="39560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14850" y="1109663"/>
            <a:ext cx="39560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53701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323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168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583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71257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56952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a:extLst>
              <a:ext uri="{FF2B5EF4-FFF2-40B4-BE49-F238E27FC236}">
                <a16:creationId xmlns:a16="http://schemas.microsoft.com/office/drawing/2014/main" id="{85DF9E53-4B69-B953-BB87-704510548B49}"/>
              </a:ext>
            </a:extLst>
          </p:cNvPr>
          <p:cNvSpPr>
            <a:spLocks noChangeArrowheads="1"/>
          </p:cNvSpPr>
          <p:nvPr userDrawn="1"/>
        </p:nvSpPr>
        <p:spPr bwMode="auto">
          <a:xfrm>
            <a:off x="346075" y="6461125"/>
            <a:ext cx="933450" cy="342900"/>
          </a:xfrm>
          <a:prstGeom prst="rect">
            <a:avLst/>
          </a:prstGeom>
          <a:solidFill>
            <a:schemeClr val="bg1"/>
          </a:solidFill>
          <a:ln w="9525">
            <a:noFill/>
            <a:miter lim="800000"/>
            <a:headEnd/>
            <a:tailEnd/>
          </a:ln>
        </p:spPr>
        <p:txBody>
          <a:bodyPr wrap="none" anchor="ctr"/>
          <a:lstStyle/>
          <a:p>
            <a:pPr>
              <a:defRPr/>
            </a:pPr>
            <a:endParaRPr lang="en-US"/>
          </a:p>
        </p:txBody>
      </p:sp>
      <p:sp>
        <p:nvSpPr>
          <p:cNvPr id="1027" name="Rectangle 3">
            <a:extLst>
              <a:ext uri="{FF2B5EF4-FFF2-40B4-BE49-F238E27FC236}">
                <a16:creationId xmlns:a16="http://schemas.microsoft.com/office/drawing/2014/main" id="{E52F2F67-BE58-5DF6-1BFA-FA67D25EF40D}"/>
              </a:ext>
            </a:extLst>
          </p:cNvPr>
          <p:cNvSpPr>
            <a:spLocks noGrp="1" noChangeArrowheads="1"/>
          </p:cNvSpPr>
          <p:nvPr>
            <p:ph type="body" idx="1"/>
          </p:nvPr>
        </p:nvSpPr>
        <p:spPr bwMode="auto">
          <a:xfrm>
            <a:off x="406400" y="1109663"/>
            <a:ext cx="80645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2">
            <a:extLst>
              <a:ext uri="{FF2B5EF4-FFF2-40B4-BE49-F238E27FC236}">
                <a16:creationId xmlns:a16="http://schemas.microsoft.com/office/drawing/2014/main" id="{8FE3BF2E-8CE2-6D3C-F59D-D0461A4F7024}"/>
              </a:ext>
            </a:extLst>
          </p:cNvPr>
          <p:cNvSpPr>
            <a:spLocks noGrp="1" noChangeArrowheads="1"/>
          </p:cNvSpPr>
          <p:nvPr>
            <p:ph type="title"/>
          </p:nvPr>
        </p:nvSpPr>
        <p:spPr bwMode="auto">
          <a:xfrm>
            <a:off x="406400" y="288925"/>
            <a:ext cx="8081963"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9" name="Rectangle 5">
            <a:extLst>
              <a:ext uri="{FF2B5EF4-FFF2-40B4-BE49-F238E27FC236}">
                <a16:creationId xmlns:a16="http://schemas.microsoft.com/office/drawing/2014/main" id="{FC7762A6-CCF9-F9DA-29A5-A595E076669C}"/>
              </a:ext>
            </a:extLst>
          </p:cNvPr>
          <p:cNvSpPr>
            <a:spLocks noChangeArrowheads="1"/>
          </p:cNvSpPr>
          <p:nvPr/>
        </p:nvSpPr>
        <p:spPr bwMode="black">
          <a:xfrm>
            <a:off x="8505825" y="6524625"/>
            <a:ext cx="800100" cy="476250"/>
          </a:xfrm>
          <a:prstGeom prst="rect">
            <a:avLst/>
          </a:prstGeom>
          <a:noFill/>
          <a:ln w="9525">
            <a:noFill/>
            <a:miter lim="800000"/>
            <a:headEnd/>
            <a:tailEnd/>
          </a:ln>
        </p:spPr>
        <p:txBody>
          <a:bodyPr/>
          <a:lstStyle>
            <a:lvl1pPr eaLnBrk="0" hangingPunct="0">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algn="ctr"/>
            <a:fld id="{4B584464-E000-4137-88CF-2B6EFFB4E04B}" type="slidenum">
              <a:rPr lang="en-US" altLang="en-US" sz="1200">
                <a:solidFill>
                  <a:srgbClr val="777777"/>
                </a:solidFill>
              </a:rPr>
              <a:pPr algn="ctr"/>
              <a:t>‹#›</a:t>
            </a:fld>
            <a:endParaRPr lang="en-US" altLang="en-US" sz="1200">
              <a:solidFill>
                <a:srgbClr val="777777"/>
              </a:solidFill>
            </a:endParaRPr>
          </a:p>
        </p:txBody>
      </p:sp>
      <p:sp>
        <p:nvSpPr>
          <p:cNvPr id="1030" name="Line 20">
            <a:extLst>
              <a:ext uri="{FF2B5EF4-FFF2-40B4-BE49-F238E27FC236}">
                <a16:creationId xmlns:a16="http://schemas.microsoft.com/office/drawing/2014/main" id="{FFDB211D-5B8B-4B19-FE2B-A33A6E93BD87}"/>
              </a:ext>
            </a:extLst>
          </p:cNvPr>
          <p:cNvSpPr>
            <a:spLocks noChangeShapeType="1"/>
          </p:cNvSpPr>
          <p:nvPr userDrawn="1"/>
        </p:nvSpPr>
        <p:spPr bwMode="auto">
          <a:xfrm>
            <a:off x="0" y="925513"/>
            <a:ext cx="9144000" cy="0"/>
          </a:xfrm>
          <a:prstGeom prst="line">
            <a:avLst/>
          </a:prstGeom>
          <a:noFill/>
          <a:ln w="9525">
            <a:solidFill>
              <a:schemeClr val="accent2"/>
            </a:solidFill>
            <a:round/>
            <a:headEnd/>
            <a:tailEnd/>
          </a:ln>
        </p:spPr>
        <p:txBody>
          <a:bodyPr/>
          <a:lstStyle/>
          <a:p>
            <a:pPr>
              <a:defRPr/>
            </a:pPr>
            <a:endParaRPr lang="en-US"/>
          </a:p>
        </p:txBody>
      </p:sp>
      <p:pic>
        <p:nvPicPr>
          <p:cNvPr id="1031" name="Picture 24" descr="InteriorPage_lr">
            <a:extLst>
              <a:ext uri="{FF2B5EF4-FFF2-40B4-BE49-F238E27FC236}">
                <a16:creationId xmlns:a16="http://schemas.microsoft.com/office/drawing/2014/main" id="{FEF41F46-5F01-A1A1-DF5D-732D2896627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426200"/>
            <a:ext cx="88106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0" fontAlgn="base" hangingPunct="0">
        <a:spcBef>
          <a:spcPct val="0"/>
        </a:spcBef>
        <a:spcAft>
          <a:spcPct val="0"/>
        </a:spcAft>
        <a:defRPr sz="2000" b="1">
          <a:solidFill>
            <a:schemeClr val="tx2"/>
          </a:solidFill>
          <a:latin typeface="+mj-lt"/>
          <a:ea typeface="ＭＳ Ｐゴシック" charset="0"/>
          <a:cs typeface="+mj-cs"/>
        </a:defRPr>
      </a:lvl1pPr>
      <a:lvl2pPr algn="l" rtl="0" eaLnBrk="0" fontAlgn="base" hangingPunct="0">
        <a:spcBef>
          <a:spcPct val="0"/>
        </a:spcBef>
        <a:spcAft>
          <a:spcPct val="0"/>
        </a:spcAft>
        <a:defRPr sz="2000" b="1">
          <a:solidFill>
            <a:schemeClr val="tx2"/>
          </a:solidFill>
          <a:latin typeface="Verdana" pitchFamily="34" charset="0"/>
          <a:ea typeface="ＭＳ Ｐゴシック" charset="0"/>
        </a:defRPr>
      </a:lvl2pPr>
      <a:lvl3pPr algn="l" rtl="0" eaLnBrk="0" fontAlgn="base" hangingPunct="0">
        <a:spcBef>
          <a:spcPct val="0"/>
        </a:spcBef>
        <a:spcAft>
          <a:spcPct val="0"/>
        </a:spcAft>
        <a:defRPr sz="2000" b="1">
          <a:solidFill>
            <a:schemeClr val="tx2"/>
          </a:solidFill>
          <a:latin typeface="Verdana" pitchFamily="34" charset="0"/>
          <a:ea typeface="ＭＳ Ｐゴシック" charset="0"/>
        </a:defRPr>
      </a:lvl3pPr>
      <a:lvl4pPr algn="l" rtl="0" eaLnBrk="0" fontAlgn="base" hangingPunct="0">
        <a:spcBef>
          <a:spcPct val="0"/>
        </a:spcBef>
        <a:spcAft>
          <a:spcPct val="0"/>
        </a:spcAft>
        <a:defRPr sz="2000" b="1">
          <a:solidFill>
            <a:schemeClr val="tx2"/>
          </a:solidFill>
          <a:latin typeface="Verdana" pitchFamily="34" charset="0"/>
          <a:ea typeface="ＭＳ Ｐゴシック" charset="0"/>
        </a:defRPr>
      </a:lvl4pPr>
      <a:lvl5pPr algn="l" rtl="0" eaLnBrk="0" fontAlgn="base" hangingPunct="0">
        <a:spcBef>
          <a:spcPct val="0"/>
        </a:spcBef>
        <a:spcAft>
          <a:spcPct val="0"/>
        </a:spcAft>
        <a:defRPr sz="2000" b="1">
          <a:solidFill>
            <a:schemeClr val="tx2"/>
          </a:solidFill>
          <a:latin typeface="Verdana" pitchFamily="34" charset="0"/>
          <a:ea typeface="ＭＳ Ｐゴシック" charset="0"/>
        </a:defRPr>
      </a:lvl5pPr>
      <a:lvl6pPr marL="457200" algn="l" rtl="0" fontAlgn="base">
        <a:spcBef>
          <a:spcPct val="0"/>
        </a:spcBef>
        <a:spcAft>
          <a:spcPct val="0"/>
        </a:spcAft>
        <a:defRPr sz="2000" b="1">
          <a:solidFill>
            <a:schemeClr val="tx2"/>
          </a:solidFill>
          <a:latin typeface="Verdana" pitchFamily="34" charset="0"/>
        </a:defRPr>
      </a:lvl6pPr>
      <a:lvl7pPr marL="914400" algn="l" rtl="0" fontAlgn="base">
        <a:spcBef>
          <a:spcPct val="0"/>
        </a:spcBef>
        <a:spcAft>
          <a:spcPct val="0"/>
        </a:spcAft>
        <a:defRPr sz="2000" b="1">
          <a:solidFill>
            <a:schemeClr val="tx2"/>
          </a:solidFill>
          <a:latin typeface="Verdana" pitchFamily="34" charset="0"/>
        </a:defRPr>
      </a:lvl7pPr>
      <a:lvl8pPr marL="1371600" algn="l" rtl="0" fontAlgn="base">
        <a:spcBef>
          <a:spcPct val="0"/>
        </a:spcBef>
        <a:spcAft>
          <a:spcPct val="0"/>
        </a:spcAft>
        <a:defRPr sz="2000" b="1">
          <a:solidFill>
            <a:schemeClr val="tx2"/>
          </a:solidFill>
          <a:latin typeface="Verdana" pitchFamily="34" charset="0"/>
        </a:defRPr>
      </a:lvl8pPr>
      <a:lvl9pPr marL="1828800" algn="l" rtl="0" fontAlgn="base">
        <a:spcBef>
          <a:spcPct val="0"/>
        </a:spcBef>
        <a:spcAft>
          <a:spcPct val="0"/>
        </a:spcAft>
        <a:defRPr sz="2000" b="1">
          <a:solidFill>
            <a:schemeClr val="tx2"/>
          </a:solidFill>
          <a:latin typeface="Verdana" pitchFamily="34" charset="0"/>
        </a:defRPr>
      </a:lvl9pPr>
    </p:titleStyle>
    <p:bodyStyle>
      <a:lvl1pPr marL="236538" indent="-236538" algn="l" rtl="0" eaLnBrk="0" fontAlgn="base" hangingPunct="0">
        <a:spcBef>
          <a:spcPct val="40000"/>
        </a:spcBef>
        <a:spcAft>
          <a:spcPct val="0"/>
        </a:spcAft>
        <a:buClr>
          <a:schemeClr val="accent2"/>
        </a:buClr>
        <a:buSzPct val="80000"/>
        <a:buFont typeface="Wingdings 3" panose="05040102010807070707" pitchFamily="18" charset="2"/>
        <a:buChar char="u"/>
        <a:defRPr>
          <a:solidFill>
            <a:schemeClr val="tx1"/>
          </a:solidFill>
          <a:latin typeface="+mn-lt"/>
          <a:ea typeface="ＭＳ Ｐゴシック" charset="0"/>
          <a:cs typeface="+mn-cs"/>
        </a:defRPr>
      </a:lvl1pPr>
      <a:lvl2pPr marL="454025" indent="-215900" algn="l" rtl="0" eaLnBrk="0" fontAlgn="base" hangingPunct="0">
        <a:spcBef>
          <a:spcPct val="40000"/>
        </a:spcBef>
        <a:spcAft>
          <a:spcPct val="0"/>
        </a:spcAft>
        <a:buSzPct val="90000"/>
        <a:buFont typeface="Verdana" panose="020B0604030504040204" pitchFamily="34" charset="0"/>
        <a:buChar char="●"/>
        <a:defRPr sz="1600">
          <a:solidFill>
            <a:schemeClr val="tx1"/>
          </a:solidFill>
          <a:latin typeface="+mn-lt"/>
          <a:ea typeface="ＭＳ Ｐゴシック" charset="0"/>
        </a:defRPr>
      </a:lvl2pPr>
      <a:lvl3pPr marL="685800" indent="-230188" algn="l" rtl="0" eaLnBrk="0" fontAlgn="base" hangingPunct="0">
        <a:spcBef>
          <a:spcPct val="40000"/>
        </a:spcBef>
        <a:spcAft>
          <a:spcPct val="0"/>
        </a:spcAft>
        <a:buClr>
          <a:schemeClr val="bg2"/>
        </a:buClr>
        <a:buChar char="•"/>
        <a:defRPr sz="1600">
          <a:solidFill>
            <a:schemeClr val="tx1"/>
          </a:solidFill>
          <a:latin typeface="+mn-lt"/>
          <a:ea typeface="ＭＳ Ｐゴシック" charset="0"/>
        </a:defRPr>
      </a:lvl3pPr>
      <a:lvl4pPr marL="917575" indent="-230188" algn="l" rtl="0" eaLnBrk="0" fontAlgn="base" hangingPunct="0">
        <a:spcBef>
          <a:spcPct val="40000"/>
        </a:spcBef>
        <a:spcAft>
          <a:spcPct val="0"/>
        </a:spcAft>
        <a:buChar char="–"/>
        <a:defRPr sz="1600">
          <a:solidFill>
            <a:schemeClr val="tx1"/>
          </a:solidFill>
          <a:latin typeface="+mn-lt"/>
          <a:ea typeface="ＭＳ Ｐゴシック" charset="0"/>
        </a:defRPr>
      </a:lvl4pPr>
      <a:lvl5pPr marL="1136650" indent="-217488" algn="l" rtl="0" eaLnBrk="0" fontAlgn="base" hangingPunct="0">
        <a:spcBef>
          <a:spcPct val="40000"/>
        </a:spcBef>
        <a:spcAft>
          <a:spcPct val="0"/>
        </a:spcAft>
        <a:buChar char="»"/>
        <a:defRPr sz="1600">
          <a:solidFill>
            <a:schemeClr val="tx1"/>
          </a:solidFill>
          <a:latin typeface="+mn-lt"/>
          <a:ea typeface="ＭＳ Ｐゴシック" charset="0"/>
        </a:defRPr>
      </a:lvl5pPr>
      <a:lvl6pPr marL="1593850" indent="-217488" algn="l" rtl="0" fontAlgn="base">
        <a:spcBef>
          <a:spcPct val="40000"/>
        </a:spcBef>
        <a:spcAft>
          <a:spcPct val="0"/>
        </a:spcAft>
        <a:buChar char="»"/>
        <a:defRPr sz="1600">
          <a:solidFill>
            <a:schemeClr val="tx1"/>
          </a:solidFill>
          <a:latin typeface="+mn-lt"/>
        </a:defRPr>
      </a:lvl6pPr>
      <a:lvl7pPr marL="2051050" indent="-217488" algn="l" rtl="0" fontAlgn="base">
        <a:spcBef>
          <a:spcPct val="40000"/>
        </a:spcBef>
        <a:spcAft>
          <a:spcPct val="0"/>
        </a:spcAft>
        <a:buChar char="»"/>
        <a:defRPr sz="1600">
          <a:solidFill>
            <a:schemeClr val="tx1"/>
          </a:solidFill>
          <a:latin typeface="+mn-lt"/>
        </a:defRPr>
      </a:lvl7pPr>
      <a:lvl8pPr marL="2508250" indent="-217488" algn="l" rtl="0" fontAlgn="base">
        <a:spcBef>
          <a:spcPct val="40000"/>
        </a:spcBef>
        <a:spcAft>
          <a:spcPct val="0"/>
        </a:spcAft>
        <a:buChar char="»"/>
        <a:defRPr sz="1600">
          <a:solidFill>
            <a:schemeClr val="tx1"/>
          </a:solidFill>
          <a:latin typeface="+mn-lt"/>
        </a:defRPr>
      </a:lvl8pPr>
      <a:lvl9pPr marL="2965450" indent="-217488" algn="l" rtl="0" fontAlgn="base">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num.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a:extLst>
              <a:ext uri="{FF2B5EF4-FFF2-40B4-BE49-F238E27FC236}">
                <a16:creationId xmlns:a16="http://schemas.microsoft.com/office/drawing/2014/main" id="{F8C530A4-B229-CAC5-7E31-AC770F6B0986}"/>
              </a:ext>
            </a:extLst>
          </p:cNvPr>
          <p:cNvSpPr>
            <a:spLocks noGrp="1"/>
          </p:cNvSpPr>
          <p:nvPr>
            <p:ph type="sldNum" sz="quarter" idx="4294967295"/>
          </p:nvPr>
        </p:nvSpPr>
        <p:spPr bwMode="auto">
          <a:xfrm>
            <a:off x="7010400" y="647065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eaLnBrk="1" hangingPunct="1"/>
            <a:fld id="{D99267ED-26BA-44C7-A167-3FE4F43579C5}" type="slidenum">
              <a:rPr lang="en-US" altLang="en-US"/>
              <a:pPr eaLnBrk="1" hangingPunct="1"/>
              <a:t>1</a:t>
            </a:fld>
            <a:endParaRPr lang="en-US" altLang="en-US"/>
          </a:p>
        </p:txBody>
      </p:sp>
      <p:pic>
        <p:nvPicPr>
          <p:cNvPr id="2051" name="Picture 5" descr="CoverArt">
            <a:extLst>
              <a:ext uri="{FF2B5EF4-FFF2-40B4-BE49-F238E27FC236}">
                <a16:creationId xmlns:a16="http://schemas.microsoft.com/office/drawing/2014/main" id="{D6ADB202-D42D-21B7-CAC8-452AE3D3C7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4">
            <a:extLst>
              <a:ext uri="{FF2B5EF4-FFF2-40B4-BE49-F238E27FC236}">
                <a16:creationId xmlns:a16="http://schemas.microsoft.com/office/drawing/2014/main" id="{C9485CD0-7CA4-A6DB-F6FF-3719AC072555}"/>
              </a:ext>
            </a:extLst>
          </p:cNvPr>
          <p:cNvSpPr txBox="1">
            <a:spLocks noChangeArrowheads="1"/>
          </p:cNvSpPr>
          <p:nvPr/>
        </p:nvSpPr>
        <p:spPr bwMode="auto">
          <a:xfrm>
            <a:off x="2555875" y="5465763"/>
            <a:ext cx="51784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1947863" algn="l"/>
              </a:tabLst>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tabLst>
                <a:tab pos="1947863" algn="l"/>
              </a:tabLst>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tabLst>
                <a:tab pos="1947863" algn="l"/>
              </a:tabLst>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tabLst>
                <a:tab pos="1947863" algn="l"/>
              </a:tabLst>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tabLst>
                <a:tab pos="1947863" algn="l"/>
              </a:tabLst>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1947863" algn="l"/>
              </a:tabLs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1947863" algn="l"/>
              </a:tabLs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1947863" algn="l"/>
              </a:tabLs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1947863" algn="l"/>
              </a:tabLst>
              <a:defRPr sz="1600">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000" b="1"/>
              <a:t>Presenter</a:t>
            </a:r>
            <a:r>
              <a:rPr lang="ja-JP" altLang="en-US" sz="1000" b="1"/>
              <a:t>’</a:t>
            </a:r>
            <a:r>
              <a:rPr lang="en-US" altLang="ja-JP" sz="1000" b="1"/>
              <a:t>s</a:t>
            </a:r>
            <a:r>
              <a:rPr lang="en-US" altLang="ja-JP" sz="1000" b="1">
                <a:solidFill>
                  <a:srgbClr val="000000"/>
                </a:solidFill>
              </a:rPr>
              <a:t> name | Month/year</a:t>
            </a:r>
            <a:endParaRPr lang="en-US" altLang="en-US" sz="1000" b="1">
              <a:solidFill>
                <a:srgbClr val="000000"/>
              </a:solidFill>
            </a:endParaRPr>
          </a:p>
        </p:txBody>
      </p:sp>
      <p:sp>
        <p:nvSpPr>
          <p:cNvPr id="2053" name="Text Box 8">
            <a:extLst>
              <a:ext uri="{FF2B5EF4-FFF2-40B4-BE49-F238E27FC236}">
                <a16:creationId xmlns:a16="http://schemas.microsoft.com/office/drawing/2014/main" id="{DEE58FEF-E48C-49E6-47D5-F88D4931A2A0}"/>
              </a:ext>
            </a:extLst>
          </p:cNvPr>
          <p:cNvSpPr txBox="1">
            <a:spLocks noChangeArrowheads="1"/>
          </p:cNvSpPr>
          <p:nvPr/>
        </p:nvSpPr>
        <p:spPr bwMode="auto">
          <a:xfrm>
            <a:off x="2028825" y="2450465"/>
            <a:ext cx="6781800"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3200" b="1" dirty="0">
                <a:solidFill>
                  <a:schemeClr val="tx2"/>
                </a:solidFill>
              </a:rPr>
              <a:t>Individual Whole Life Long Term Care (LTC) Rider</a:t>
            </a:r>
          </a:p>
        </p:txBody>
      </p:sp>
      <p:sp>
        <p:nvSpPr>
          <p:cNvPr id="2054" name="Text Box 9">
            <a:extLst>
              <a:ext uri="{FF2B5EF4-FFF2-40B4-BE49-F238E27FC236}">
                <a16:creationId xmlns:a16="http://schemas.microsoft.com/office/drawing/2014/main" id="{C0AC1201-29B1-FC70-7EB7-503BDC28B4B2}"/>
              </a:ext>
            </a:extLst>
          </p:cNvPr>
          <p:cNvSpPr txBox="1">
            <a:spLocks noChangeArrowheads="1"/>
          </p:cNvSpPr>
          <p:nvPr/>
        </p:nvSpPr>
        <p:spPr bwMode="auto">
          <a:xfrm>
            <a:off x="2522538" y="4232275"/>
            <a:ext cx="53784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2400">
                <a:solidFill>
                  <a:schemeClr val="bg1"/>
                </a:solidFill>
              </a:rPr>
              <a:t>An overview of the benefits</a:t>
            </a:r>
          </a:p>
        </p:txBody>
      </p:sp>
      <p:sp>
        <p:nvSpPr>
          <p:cNvPr id="2055" name="Rectangle 5">
            <a:extLst>
              <a:ext uri="{FF2B5EF4-FFF2-40B4-BE49-F238E27FC236}">
                <a16:creationId xmlns:a16="http://schemas.microsoft.com/office/drawing/2014/main" id="{F595C4EC-7649-6BAD-F85A-0BCED7750323}"/>
              </a:ext>
            </a:extLst>
          </p:cNvPr>
          <p:cNvSpPr>
            <a:spLocks noChangeArrowheads="1"/>
          </p:cNvSpPr>
          <p:nvPr/>
        </p:nvSpPr>
        <p:spPr bwMode="auto">
          <a:xfrm rot="10800000" flipV="1">
            <a:off x="80963" y="6534150"/>
            <a:ext cx="1524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900" dirty="0"/>
              <a:t>EN-1957-AK (11-23) </a:t>
            </a:r>
            <a:endParaRPr lang="en-US" altLang="en-US" dirty="0"/>
          </a:p>
        </p:txBody>
      </p:sp>
      <p:sp>
        <p:nvSpPr>
          <p:cNvPr id="2056" name="Text Box 4">
            <a:extLst>
              <a:ext uri="{FF2B5EF4-FFF2-40B4-BE49-F238E27FC236}">
                <a16:creationId xmlns:a16="http://schemas.microsoft.com/office/drawing/2014/main" id="{70A21FE1-27CC-9037-077F-6285C2FD6E0C}"/>
              </a:ext>
            </a:extLst>
          </p:cNvPr>
          <p:cNvSpPr txBox="1">
            <a:spLocks noChangeArrowheads="1"/>
          </p:cNvSpPr>
          <p:nvPr/>
        </p:nvSpPr>
        <p:spPr bwMode="auto">
          <a:xfrm rot="10800000" flipV="1">
            <a:off x="2522538" y="636588"/>
            <a:ext cx="51006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1947863" algn="l"/>
              </a:tabLst>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tabLst>
                <a:tab pos="1947863" algn="l"/>
              </a:tabLst>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tabLst>
                <a:tab pos="1947863" algn="l"/>
              </a:tabLst>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tabLst>
                <a:tab pos="1947863" algn="l"/>
              </a:tabLst>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tabLst>
                <a:tab pos="1947863" algn="l"/>
              </a:tabLst>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tabLst>
                <a:tab pos="1947863" algn="l"/>
              </a:tabLs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tabLst>
                <a:tab pos="1947863" algn="l"/>
              </a:tabLs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tabLst>
                <a:tab pos="1947863" algn="l"/>
              </a:tabLs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tabLst>
                <a:tab pos="1947863" algn="l"/>
              </a:tabLst>
              <a:defRPr sz="16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400" b="1" dirty="0"/>
              <a:t>Underwritten by:</a:t>
            </a:r>
          </a:p>
          <a:p>
            <a:pPr eaLnBrk="1" hangingPunct="1"/>
            <a:r>
              <a:rPr lang="en-US" altLang="en-US" sz="1400" dirty="0"/>
              <a:t>Provident Life and Accident Insurance Company</a:t>
            </a:r>
            <a:br>
              <a:rPr lang="en-US" altLang="en-US" sz="1400" dirty="0"/>
            </a:br>
            <a:endParaRPr lang="en-US" altLang="en-US" sz="1400" dirty="0"/>
          </a:p>
        </p:txBody>
      </p:sp>
      <p:sp>
        <p:nvSpPr>
          <p:cNvPr id="2057" name="Rectangle 8">
            <a:extLst>
              <a:ext uri="{FF2B5EF4-FFF2-40B4-BE49-F238E27FC236}">
                <a16:creationId xmlns:a16="http://schemas.microsoft.com/office/drawing/2014/main" id="{8AE2DC3C-8139-98A4-201F-3D66BEA6BD35}"/>
              </a:ext>
            </a:extLst>
          </p:cNvPr>
          <p:cNvSpPr>
            <a:spLocks noChangeArrowheads="1"/>
          </p:cNvSpPr>
          <p:nvPr/>
        </p:nvSpPr>
        <p:spPr bwMode="auto">
          <a:xfrm>
            <a:off x="5214938" y="6235700"/>
            <a:ext cx="3917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eaLnBrk="1" hangingPunct="1"/>
            <a:r>
              <a:rPr lang="en-US" altLang="en-US" sz="1200"/>
              <a:t>This is a solicitation of insurance and contact will be made by a Unum insurance broker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69435BF-DE10-117D-B980-4A77BB8A8F66}"/>
              </a:ext>
            </a:extLst>
          </p:cNvPr>
          <p:cNvSpPr>
            <a:spLocks noGrp="1" noChangeArrowheads="1"/>
          </p:cNvSpPr>
          <p:nvPr>
            <p:ph type="title"/>
          </p:nvPr>
        </p:nvSpPr>
        <p:spPr>
          <a:xfrm>
            <a:off x="303213" y="311150"/>
            <a:ext cx="8229600" cy="563563"/>
          </a:xfrm>
        </p:spPr>
        <p:txBody>
          <a:bodyPr/>
          <a:lstStyle/>
          <a:p>
            <a:pPr eaLnBrk="1" hangingPunct="1"/>
            <a:r>
              <a:rPr lang="en-US" altLang="en-US">
                <a:ea typeface="ＭＳ Ｐゴシック" panose="020B0600070205080204" pitchFamily="34" charset="-128"/>
              </a:rPr>
              <a:t>Long Term Care Rider coverage options</a:t>
            </a:r>
          </a:p>
        </p:txBody>
      </p:sp>
      <p:sp>
        <p:nvSpPr>
          <p:cNvPr id="3075" name="Rectangle 3">
            <a:extLst>
              <a:ext uri="{FF2B5EF4-FFF2-40B4-BE49-F238E27FC236}">
                <a16:creationId xmlns:a16="http://schemas.microsoft.com/office/drawing/2014/main" id="{87655047-60CB-249B-A58D-0CBC27D93D5B}"/>
              </a:ext>
            </a:extLst>
          </p:cNvPr>
          <p:cNvSpPr>
            <a:spLocks noGrp="1" noChangeArrowheads="1"/>
          </p:cNvSpPr>
          <p:nvPr>
            <p:ph idx="1"/>
          </p:nvPr>
        </p:nvSpPr>
        <p:spPr>
          <a:xfrm>
            <a:off x="652463" y="1262063"/>
            <a:ext cx="6519862" cy="3925887"/>
          </a:xfrm>
        </p:spPr>
        <p:txBody>
          <a:bodyPr/>
          <a:lstStyle/>
          <a:p>
            <a:pPr marL="0" lvl="1" indent="0" eaLnBrk="1" hangingPunct="1">
              <a:spcBef>
                <a:spcPts val="400"/>
              </a:spcBef>
              <a:buFontTx/>
              <a:buNone/>
            </a:pPr>
            <a:r>
              <a:rPr lang="en-US" altLang="en-US" sz="1800" b="1" dirty="0">
                <a:solidFill>
                  <a:schemeClr val="tx2"/>
                </a:solidFill>
                <a:ea typeface="ＭＳ Ｐゴシック" panose="020B0600070205080204" pitchFamily="34" charset="-128"/>
              </a:rPr>
              <a:t>Long Term Care Rider – Tax-qualified</a:t>
            </a:r>
          </a:p>
          <a:p>
            <a:pPr marL="0" lvl="1" indent="0" eaLnBrk="1" hangingPunct="1">
              <a:spcBef>
                <a:spcPct val="0"/>
              </a:spcBef>
              <a:spcAft>
                <a:spcPts val="1500"/>
              </a:spcAft>
              <a:buFontTx/>
              <a:buNone/>
            </a:pPr>
            <a:r>
              <a:rPr lang="en-US" altLang="en-US" sz="1800" dirty="0">
                <a:ea typeface="ＭＳ Ｐゴシック" panose="020B0600070205080204" pitchFamily="34" charset="-128"/>
              </a:rPr>
              <a:t>This rider allows you to access the death benefit after you have been receiving long term care for 90 days (subject to rider conditions). It can pay a monthly benefit for a period of long term care. The benefit amount and duration is based on the type of care you receive.</a:t>
            </a:r>
          </a:p>
          <a:p>
            <a:pPr marL="0" lvl="1" indent="0" eaLnBrk="1" hangingPunct="1">
              <a:spcBef>
                <a:spcPts val="800"/>
              </a:spcBef>
              <a:buClr>
                <a:schemeClr val="accent2"/>
              </a:buClr>
              <a:buFont typeface="Wingdings" panose="05000000000000000000" pitchFamily="2" charset="2"/>
              <a:buNone/>
            </a:pPr>
            <a:r>
              <a:rPr lang="en-US" altLang="en-US" sz="1800" b="1" dirty="0">
                <a:solidFill>
                  <a:schemeClr val="tx2"/>
                </a:solidFill>
                <a:ea typeface="ＭＳ Ｐゴシック" panose="020B0600070205080204" pitchFamily="34" charset="-128"/>
              </a:rPr>
              <a:t>If the base Long Term Care Rider has been chosen by your employer, </a:t>
            </a:r>
            <a:r>
              <a:rPr lang="en-US" altLang="en-US" sz="1800" dirty="0">
                <a:solidFill>
                  <a:schemeClr val="tx2"/>
                </a:solidFill>
                <a:ea typeface="ＭＳ Ｐゴシック" panose="020B0600070205080204" pitchFamily="34" charset="-128"/>
              </a:rPr>
              <a:t>you may consider selecting the Restoration Benefits Rider for you or your spouse’s policy.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92F7623-0358-4725-A020-D263C69AC2E6}"/>
              </a:ext>
            </a:extLst>
          </p:cNvPr>
          <p:cNvSpPr>
            <a:spLocks noGrp="1" noChangeArrowheads="1"/>
          </p:cNvSpPr>
          <p:nvPr>
            <p:ph type="title"/>
          </p:nvPr>
        </p:nvSpPr>
        <p:spPr>
          <a:xfrm>
            <a:off x="285750" y="306388"/>
            <a:ext cx="8229600" cy="563562"/>
          </a:xfrm>
        </p:spPr>
        <p:txBody>
          <a:bodyPr/>
          <a:lstStyle/>
          <a:p>
            <a:pPr eaLnBrk="1" hangingPunct="1"/>
            <a:r>
              <a:rPr lang="en-US" altLang="en-US" dirty="0">
                <a:ea typeface="ＭＳ Ｐゴシック" panose="020B0600070205080204" pitchFamily="34" charset="-128"/>
              </a:rPr>
              <a:t>Restoration Benefits Rider</a:t>
            </a:r>
            <a:r>
              <a:rPr lang="en-US" altLang="en-US" b="0" dirty="0">
                <a:ea typeface="ＭＳ Ｐゴシック" panose="020B0600070205080204" pitchFamily="34" charset="-128"/>
              </a:rPr>
              <a:t>	</a:t>
            </a:r>
          </a:p>
        </p:txBody>
      </p:sp>
      <p:sp>
        <p:nvSpPr>
          <p:cNvPr id="4099" name="Rectangle 3">
            <a:extLst>
              <a:ext uri="{FF2B5EF4-FFF2-40B4-BE49-F238E27FC236}">
                <a16:creationId xmlns:a16="http://schemas.microsoft.com/office/drawing/2014/main" id="{FE565BA7-BFB7-E4AF-5833-307D937C9767}"/>
              </a:ext>
            </a:extLst>
          </p:cNvPr>
          <p:cNvSpPr>
            <a:spLocks noGrp="1" noChangeArrowheads="1"/>
          </p:cNvSpPr>
          <p:nvPr>
            <p:ph idx="1"/>
          </p:nvPr>
        </p:nvSpPr>
        <p:spPr>
          <a:xfrm>
            <a:off x="644525" y="1246188"/>
            <a:ext cx="6457950" cy="3198812"/>
          </a:xfrm>
        </p:spPr>
        <p:txBody>
          <a:bodyPr/>
          <a:lstStyle/>
          <a:p>
            <a:pPr marL="0" lvl="1" indent="0" eaLnBrk="1" hangingPunct="1">
              <a:buFontTx/>
              <a:buNone/>
            </a:pPr>
            <a:r>
              <a:rPr lang="en-US" altLang="en-US" sz="1800" b="1" dirty="0">
                <a:solidFill>
                  <a:schemeClr val="tx2"/>
                </a:solidFill>
                <a:ea typeface="ＭＳ Ｐゴシック" panose="020B0600070205080204" pitchFamily="34" charset="-128"/>
              </a:rPr>
              <a:t>How does it work?</a:t>
            </a:r>
          </a:p>
          <a:p>
            <a:pPr marL="0" lvl="1" indent="0" eaLnBrk="1" hangingPunct="1">
              <a:spcBef>
                <a:spcPct val="0"/>
              </a:spcBef>
              <a:spcAft>
                <a:spcPts val="1500"/>
              </a:spcAft>
              <a:buClr>
                <a:schemeClr val="accent2"/>
              </a:buClr>
              <a:buFont typeface="Verdana" panose="020B0604030504040204" pitchFamily="34" charset="0"/>
              <a:buNone/>
            </a:pPr>
            <a:r>
              <a:rPr lang="en-US" altLang="en-US" sz="1800" dirty="0">
                <a:ea typeface="ＭＳ Ｐゴシック" panose="020B0600070205080204" pitchFamily="34" charset="-128"/>
              </a:rPr>
              <a:t>The Restoration Benefits Rider restores the Whole Life policy values on a monthly basis as benefits are paid under the Long Term Care Rider. </a:t>
            </a:r>
          </a:p>
          <a:p>
            <a:pPr marL="0" lvl="1" indent="0" eaLnBrk="1" hangingPunct="1">
              <a:spcBef>
                <a:spcPct val="0"/>
              </a:spcBef>
              <a:spcAft>
                <a:spcPts val="1500"/>
              </a:spcAft>
              <a:buClr>
                <a:schemeClr val="accent2"/>
              </a:buClr>
              <a:buFont typeface="Verdana" panose="020B0604030504040204" pitchFamily="34" charset="0"/>
              <a:buNone/>
            </a:pPr>
            <a:r>
              <a:rPr lang="en-US" altLang="en-US" sz="1800" b="1" dirty="0">
                <a:solidFill>
                  <a:schemeClr val="tx2"/>
                </a:solidFill>
                <a:ea typeface="ＭＳ Ｐゴシック" panose="020B0600070205080204" pitchFamily="34" charset="-128"/>
              </a:rPr>
              <a:t>Benefits under this rider:</a:t>
            </a:r>
          </a:p>
          <a:p>
            <a:pPr marL="231775" lvl="2" indent="-231775" eaLnBrk="1" hangingPunct="1">
              <a:buClr>
                <a:schemeClr val="accent1"/>
              </a:buClr>
              <a:buSzPct val="80000"/>
              <a:buFont typeface="Wingdings 3" panose="05040102010807070707" pitchFamily="18" charset="2"/>
              <a:buChar char=""/>
            </a:pPr>
            <a:r>
              <a:rPr lang="en-US" altLang="en-US" sz="1800" dirty="0">
                <a:ea typeface="ＭＳ Ｐゴシック" panose="020B0600070205080204" pitchFamily="34" charset="-128"/>
              </a:rPr>
              <a:t>Can restore 100% of the policy</a:t>
            </a:r>
            <a:r>
              <a:rPr lang="ja-JP" altLang="en-US" sz="1800" dirty="0">
                <a:ea typeface="ＭＳ Ｐゴシック" panose="020B0600070205080204" pitchFamily="34" charset="-128"/>
              </a:rPr>
              <a:t>’</a:t>
            </a:r>
            <a:r>
              <a:rPr lang="en-US" altLang="ja-JP" sz="1800" dirty="0">
                <a:ea typeface="ＭＳ Ｐゴシック" panose="020B0600070205080204" pitchFamily="34" charset="-128"/>
              </a:rPr>
              <a:t>s specified amount (face amount), death benefit and cash value</a:t>
            </a:r>
          </a:p>
          <a:p>
            <a:pPr marL="231775" lvl="2" indent="-231775" eaLnBrk="1" hangingPunct="1">
              <a:buClr>
                <a:schemeClr val="accent1"/>
              </a:buClr>
              <a:buSzPct val="80000"/>
              <a:buFont typeface="Wingdings 3" panose="05040102010807070707" pitchFamily="18" charset="2"/>
              <a:buChar char=""/>
            </a:pPr>
            <a:r>
              <a:rPr lang="en-US" altLang="en-US" sz="1800" dirty="0">
                <a:ea typeface="ＭＳ Ｐゴシック" panose="020B0600070205080204" pitchFamily="34" charset="-128"/>
              </a:rPr>
              <a:t>Policy values reduced under the Long Term Care Rider will be restored one time</a:t>
            </a:r>
          </a:p>
          <a:p>
            <a:pPr marL="231775" lvl="2" indent="-231775" eaLnBrk="1" hangingPunct="1">
              <a:buClr>
                <a:schemeClr val="accent1"/>
              </a:buClr>
              <a:buSzPct val="80000"/>
              <a:buFontTx/>
              <a:buNone/>
            </a:pPr>
            <a:endParaRPr lang="en-US" altLang="en-US" sz="1800" dirty="0">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94A3E84-5C5C-33EC-65DB-7DA3E2F7C613}"/>
              </a:ext>
            </a:extLst>
          </p:cNvPr>
          <p:cNvSpPr>
            <a:spLocks noGrp="1" noChangeArrowheads="1"/>
          </p:cNvSpPr>
          <p:nvPr>
            <p:ph type="title"/>
          </p:nvPr>
        </p:nvSpPr>
        <p:spPr>
          <a:xfrm>
            <a:off x="296863" y="314325"/>
            <a:ext cx="8229600" cy="563563"/>
          </a:xfrm>
          <a:noFill/>
        </p:spPr>
        <p:txBody>
          <a:bodyPr/>
          <a:lstStyle/>
          <a:p>
            <a:pPr eaLnBrk="1" hangingPunct="1"/>
            <a:r>
              <a:rPr lang="en-US" altLang="en-US">
                <a:ea typeface="ＭＳ Ｐゴシック" panose="020B0600070205080204" pitchFamily="34" charset="-128"/>
              </a:rPr>
              <a:t>Advantages of the Long Term Care Rider</a:t>
            </a:r>
          </a:p>
        </p:txBody>
      </p:sp>
      <p:sp>
        <p:nvSpPr>
          <p:cNvPr id="13314" name="Rectangle 3">
            <a:extLst>
              <a:ext uri="{FF2B5EF4-FFF2-40B4-BE49-F238E27FC236}">
                <a16:creationId xmlns:a16="http://schemas.microsoft.com/office/drawing/2014/main" id="{A77F4C4B-E4ED-D67B-7A5C-09F9889E06B7}"/>
              </a:ext>
            </a:extLst>
          </p:cNvPr>
          <p:cNvSpPr>
            <a:spLocks noGrp="1" noChangeArrowheads="1"/>
          </p:cNvSpPr>
          <p:nvPr>
            <p:ph idx="1"/>
          </p:nvPr>
        </p:nvSpPr>
        <p:spPr>
          <a:xfrm>
            <a:off x="307975" y="1279525"/>
            <a:ext cx="4092575" cy="4575175"/>
          </a:xfrm>
        </p:spPr>
        <p:txBody>
          <a:bodyPr/>
          <a:lstStyle/>
          <a:p>
            <a:pPr>
              <a:spcBef>
                <a:spcPts val="800"/>
              </a:spcBef>
              <a:buClr>
                <a:schemeClr val="accent1"/>
              </a:buClr>
              <a:defRPr/>
            </a:pPr>
            <a:r>
              <a:rPr lang="en-US" sz="1200" dirty="0">
                <a:ea typeface="ＭＳ Ｐゴシック" pitchFamily="34" charset="-128"/>
              </a:rPr>
              <a:t>Available at initial offering to employees and spouses ages 15 to 70. All newly eligible adult policies will automatically receive the Long Term Care Rider</a:t>
            </a:r>
          </a:p>
          <a:p>
            <a:pPr>
              <a:spcBef>
                <a:spcPts val="800"/>
              </a:spcBef>
              <a:buClr>
                <a:schemeClr val="accent1"/>
              </a:buClr>
              <a:defRPr/>
            </a:pPr>
            <a:r>
              <a:rPr lang="en-US" sz="1200" dirty="0">
                <a:ea typeface="ＭＳ Ｐゴシック" pitchFamily="34" charset="-128"/>
              </a:rPr>
              <a:t>Available with policy</a:t>
            </a:r>
            <a:r>
              <a:rPr lang="ja-JP" altLang="en-US" sz="1200" dirty="0">
                <a:ea typeface="ＭＳ Ｐゴシック" pitchFamily="34" charset="-128"/>
              </a:rPr>
              <a:t>’</a:t>
            </a:r>
            <a:r>
              <a:rPr lang="en-US" altLang="ja-JP" sz="1200" dirty="0">
                <a:ea typeface="ＭＳ Ｐゴシック" pitchFamily="34" charset="-128"/>
              </a:rPr>
              <a:t>s specified amount (face amount) of at least $10,000</a:t>
            </a:r>
          </a:p>
          <a:p>
            <a:pPr>
              <a:spcBef>
                <a:spcPts val="800"/>
              </a:spcBef>
              <a:buClr>
                <a:schemeClr val="accent1"/>
              </a:buClr>
              <a:defRPr/>
            </a:pPr>
            <a:r>
              <a:rPr lang="en-US" sz="1200" dirty="0">
                <a:ea typeface="ＭＳ Ｐゴシック" pitchFamily="34" charset="-128"/>
              </a:rPr>
              <a:t>For long term care facility, nursing home care or assisted living facility, provides a maximum monthly benefit that is the lesser of:</a:t>
            </a:r>
          </a:p>
          <a:p>
            <a:pPr marL="463550" indent="-225425">
              <a:spcBef>
                <a:spcPts val="400"/>
              </a:spcBef>
              <a:buFont typeface="Wingdings 3" panose="05040102010807070707" pitchFamily="18" charset="2"/>
              <a:buNone/>
              <a:defRPr/>
            </a:pPr>
            <a:r>
              <a:rPr lang="en-US" sz="1200" dirty="0">
                <a:ea typeface="ＭＳ Ｐゴシック" pitchFamily="34" charset="-128"/>
              </a:rPr>
              <a:t>– 	6% of the death benefit, less any policy debt at the end of the waiting period, or</a:t>
            </a:r>
          </a:p>
          <a:p>
            <a:pPr marL="463550" indent="-225425">
              <a:spcBef>
                <a:spcPts val="400"/>
              </a:spcBef>
              <a:buFont typeface="Wingdings 3" panose="05040102010807070707" pitchFamily="18" charset="2"/>
              <a:buNone/>
              <a:defRPr/>
            </a:pPr>
            <a:r>
              <a:rPr lang="en-US" sz="1200" dirty="0">
                <a:ea typeface="ＭＳ Ｐゴシック" pitchFamily="34" charset="-128"/>
              </a:rPr>
              <a:t>– 	$3,000</a:t>
            </a:r>
          </a:p>
          <a:p>
            <a:pPr>
              <a:spcBef>
                <a:spcPts val="400"/>
              </a:spcBef>
              <a:buClr>
                <a:schemeClr val="accent1"/>
              </a:buClr>
              <a:defRPr/>
            </a:pPr>
            <a:r>
              <a:rPr lang="en-US" sz="1200" dirty="0">
                <a:ea typeface="ＭＳ Ｐゴシック" pitchFamily="34" charset="-128"/>
              </a:rPr>
              <a:t>For home health care or adult day care, provides a maximum monthly benefit that is the lesser of:</a:t>
            </a:r>
          </a:p>
          <a:p>
            <a:pPr marL="461963">
              <a:spcBef>
                <a:spcPts val="400"/>
              </a:spcBef>
              <a:buFont typeface="Wingdings 3" panose="05040102010807070707" pitchFamily="18" charset="2"/>
              <a:buNone/>
              <a:defRPr/>
            </a:pPr>
            <a:r>
              <a:rPr lang="en-US" sz="1200" dirty="0">
                <a:ea typeface="ＭＳ Ｐゴシック" pitchFamily="34" charset="-128"/>
              </a:rPr>
              <a:t>– 	4% of the death benefit, less any policy debt at the end of the waiting period; or </a:t>
            </a:r>
          </a:p>
          <a:p>
            <a:pPr marL="461963">
              <a:spcBef>
                <a:spcPts val="400"/>
              </a:spcBef>
              <a:buFont typeface="Wingdings 3" panose="05040102010807070707" pitchFamily="18" charset="2"/>
              <a:buNone/>
              <a:defRPr/>
            </a:pPr>
            <a:r>
              <a:rPr lang="en-US" sz="1200" dirty="0">
                <a:ea typeface="ＭＳ Ｐゴシック" pitchFamily="34" charset="-128"/>
              </a:rPr>
              <a:t>–  $1,500</a:t>
            </a:r>
          </a:p>
          <a:p>
            <a:pPr>
              <a:spcBef>
                <a:spcPts val="800"/>
              </a:spcBef>
              <a:buClr>
                <a:schemeClr val="accent1"/>
              </a:buClr>
              <a:defRPr/>
            </a:pPr>
            <a:r>
              <a:rPr lang="en-US" sz="1200" dirty="0">
                <a:ea typeface="ＭＳ Ｐゴシック" pitchFamily="34" charset="-128"/>
              </a:rPr>
              <a:t>Benefits are payable once you have been receiving long term care for 90 days, subject to the conditions of the rider</a:t>
            </a:r>
            <a:endParaRPr lang="en-US" sz="1200" baseline="30000" dirty="0">
              <a:ea typeface="ＭＳ Ｐゴシック" pitchFamily="34" charset="-128"/>
            </a:endParaRPr>
          </a:p>
        </p:txBody>
      </p:sp>
      <p:sp>
        <p:nvSpPr>
          <p:cNvPr id="10" name="Rectangle 9">
            <a:extLst>
              <a:ext uri="{FF2B5EF4-FFF2-40B4-BE49-F238E27FC236}">
                <a16:creationId xmlns:a16="http://schemas.microsoft.com/office/drawing/2014/main" id="{0D9A04AD-15DC-F807-39B0-84A1C62EA715}"/>
              </a:ext>
            </a:extLst>
          </p:cNvPr>
          <p:cNvSpPr/>
          <p:nvPr/>
        </p:nvSpPr>
        <p:spPr>
          <a:xfrm>
            <a:off x="0" y="6148388"/>
            <a:ext cx="4572000" cy="215444"/>
          </a:xfrm>
          <a:prstGeom prst="rect">
            <a:avLst/>
          </a:prstGeom>
        </p:spPr>
        <p:txBody>
          <a:bodyPr>
            <a:spAutoFit/>
          </a:bodyPr>
          <a:lstStyle/>
          <a:p>
            <a:pPr marL="342900" indent="-342900">
              <a:spcBef>
                <a:spcPct val="20000"/>
              </a:spcBef>
              <a:defRPr/>
            </a:pPr>
            <a:r>
              <a:rPr lang="en-US" sz="800" dirty="0">
                <a:ea typeface="+mn-ea"/>
              </a:rPr>
              <a:t>*Under current tax laws.</a:t>
            </a:r>
          </a:p>
        </p:txBody>
      </p:sp>
      <p:sp>
        <p:nvSpPr>
          <p:cNvPr id="5125" name="Rectangle 3">
            <a:extLst>
              <a:ext uri="{FF2B5EF4-FFF2-40B4-BE49-F238E27FC236}">
                <a16:creationId xmlns:a16="http://schemas.microsoft.com/office/drawing/2014/main" id="{1A577A21-3009-F8D3-FFC9-3364837870AD}"/>
              </a:ext>
            </a:extLst>
          </p:cNvPr>
          <p:cNvSpPr txBox="1">
            <a:spLocks noChangeArrowheads="1"/>
          </p:cNvSpPr>
          <p:nvPr/>
        </p:nvSpPr>
        <p:spPr bwMode="auto">
          <a:xfrm>
            <a:off x="4708525" y="1279525"/>
            <a:ext cx="4092575" cy="457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6538" indent="-236538" eaLnBrk="0" hangingPunct="0">
              <a:defRPr sz="1600">
                <a:solidFill>
                  <a:schemeClr val="tx1"/>
                </a:solidFill>
                <a:latin typeface="Verdana" panose="020B0604030504040204" pitchFamily="34" charset="0"/>
                <a:ea typeface="ＭＳ Ｐゴシック" panose="020B0600070205080204" pitchFamily="34" charset="-128"/>
              </a:defRPr>
            </a:lvl1pPr>
            <a:lvl2pPr marL="742950" indent="-285750" eaLnBrk="0" hangingPunct="0">
              <a:defRPr sz="1600">
                <a:solidFill>
                  <a:schemeClr val="tx1"/>
                </a:solidFill>
                <a:latin typeface="Verdana" panose="020B0604030504040204" pitchFamily="34" charset="0"/>
                <a:ea typeface="ＭＳ Ｐゴシック" panose="020B0600070205080204" pitchFamily="34" charset="-128"/>
              </a:defRPr>
            </a:lvl2pPr>
            <a:lvl3pPr marL="1143000" indent="-228600" eaLnBrk="0" hangingPunct="0">
              <a:defRPr sz="1600">
                <a:solidFill>
                  <a:schemeClr val="tx1"/>
                </a:solidFill>
                <a:latin typeface="Verdana" panose="020B0604030504040204" pitchFamily="34" charset="0"/>
                <a:ea typeface="ＭＳ Ｐゴシック" panose="020B0600070205080204" pitchFamily="34" charset="-128"/>
              </a:defRPr>
            </a:lvl3pPr>
            <a:lvl4pPr marL="1600200" indent="-228600" eaLnBrk="0" hangingPunct="0">
              <a:defRPr sz="1600">
                <a:solidFill>
                  <a:schemeClr val="tx1"/>
                </a:solidFill>
                <a:latin typeface="Verdana" panose="020B0604030504040204" pitchFamily="34" charset="0"/>
                <a:ea typeface="ＭＳ Ｐゴシック" panose="020B0600070205080204" pitchFamily="34" charset="-128"/>
              </a:defRPr>
            </a:lvl4pPr>
            <a:lvl5pPr marL="2057400" indent="-228600" eaLnBrk="0" hangingPunct="0">
              <a:defRPr sz="16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a:spcBef>
                <a:spcPts val="800"/>
              </a:spcBef>
              <a:buClr>
                <a:schemeClr val="accent1"/>
              </a:buClr>
              <a:buSzPct val="80000"/>
              <a:buFont typeface="Wingdings 3" panose="05040102010807070707" pitchFamily="18" charset="2"/>
              <a:buChar char="u"/>
            </a:pPr>
            <a:r>
              <a:rPr lang="en-US" altLang="en-US" sz="1200" dirty="0"/>
              <a:t>If you are receiving benefits, you don’</a:t>
            </a:r>
            <a:r>
              <a:rPr lang="en-US" altLang="ja-JP" sz="1200" dirty="0"/>
              <a:t>t have to pay the policy’s monthly premiums, even if your policy does not have the Waiver of Premium Rider</a:t>
            </a:r>
          </a:p>
          <a:p>
            <a:pPr>
              <a:spcBef>
                <a:spcPts val="800"/>
              </a:spcBef>
              <a:buClr>
                <a:schemeClr val="accent1"/>
              </a:buClr>
              <a:buSzPct val="80000"/>
              <a:buFont typeface="Wingdings 3" panose="05040102010807070707" pitchFamily="18" charset="2"/>
              <a:buChar char="u"/>
            </a:pPr>
            <a:r>
              <a:rPr lang="en-US" altLang="en-US" sz="1200" dirty="0"/>
              <a:t>The benefit period maximum is 100% of the death benefit, less any policy debt at the end of the waiting period for each benefit period</a:t>
            </a:r>
          </a:p>
          <a:p>
            <a:pPr>
              <a:spcBef>
                <a:spcPts val="800"/>
              </a:spcBef>
              <a:buClr>
                <a:schemeClr val="accent1"/>
              </a:buClr>
              <a:buSzPct val="80000"/>
              <a:buFont typeface="Wingdings 3" panose="05040102010807070707" pitchFamily="18" charset="2"/>
              <a:buChar char="u"/>
            </a:pPr>
            <a:r>
              <a:rPr lang="en-US" altLang="en-US" sz="1200" dirty="0"/>
              <a:t>The cost is based on your age at issue and whether you use tobacco</a:t>
            </a:r>
          </a:p>
          <a:p>
            <a:pPr>
              <a:spcBef>
                <a:spcPts val="800"/>
              </a:spcBef>
              <a:buClr>
                <a:schemeClr val="accent1"/>
              </a:buClr>
              <a:buSzPct val="80000"/>
              <a:buFont typeface="Wingdings 3" panose="05040102010807070707" pitchFamily="18" charset="2"/>
              <a:buChar char="u"/>
            </a:pPr>
            <a:r>
              <a:rPr lang="en-US" altLang="en-US" sz="1200" dirty="0"/>
              <a:t>The rider is tax-qualified, which means that any benefits you receive will not be taxed*</a:t>
            </a:r>
          </a:p>
          <a:p>
            <a:pPr>
              <a:spcBef>
                <a:spcPts val="800"/>
              </a:spcBef>
              <a:buClr>
                <a:schemeClr val="accent1"/>
              </a:buClr>
              <a:buSzPct val="80000"/>
              <a:buFont typeface="Wingdings 3" panose="05040102010807070707" pitchFamily="18" charset="2"/>
              <a:buChar char="u"/>
            </a:pPr>
            <a:r>
              <a:rPr lang="en-US" altLang="en-US" sz="1200" b="1" dirty="0">
                <a:solidFill>
                  <a:schemeClr val="tx2"/>
                </a:solidFill>
              </a:rPr>
              <a:t>For Whole Life coverage, the following option may be available for employees and spouses age 15–50:</a:t>
            </a:r>
          </a:p>
          <a:p>
            <a:pPr>
              <a:spcBef>
                <a:spcPts val="400"/>
              </a:spcBef>
              <a:buClr>
                <a:schemeClr val="accent1"/>
              </a:buClr>
              <a:buSzPct val="80000"/>
              <a:buFont typeface="Wingdings 3" panose="05040102010807070707" pitchFamily="18" charset="2"/>
              <a:buNone/>
            </a:pPr>
            <a:r>
              <a:rPr lang="en-US" altLang="en-US" sz="1200" dirty="0"/>
              <a:t>	You can pay an adjusted premium, so your policy will be paid up by age 70. Your Life coverage and Long Term Care coverage will continue as long as you keep your Life policy. (The Restoration Benefits Rider is not available with this option)</a:t>
            </a:r>
            <a:endParaRPr lang="en-US" altLang="en-US" sz="1200" baseline="30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F2A55FC2-FDDE-425E-78A0-6C4DF32B1EAB}"/>
              </a:ext>
            </a:extLst>
          </p:cNvPr>
          <p:cNvSpPr>
            <a:spLocks noGrp="1" noChangeArrowheads="1"/>
          </p:cNvSpPr>
          <p:nvPr>
            <p:ph idx="1"/>
          </p:nvPr>
        </p:nvSpPr>
        <p:spPr>
          <a:xfrm>
            <a:off x="747713" y="3992563"/>
            <a:ext cx="7731125" cy="2390775"/>
          </a:xfrm>
        </p:spPr>
        <p:txBody>
          <a:bodyPr/>
          <a:lstStyle/>
          <a:p>
            <a:pPr marL="0" indent="0" eaLnBrk="1" hangingPunct="1">
              <a:buFont typeface="Wingdings 3" panose="05040102010807070707" pitchFamily="18" charset="2"/>
              <a:buNone/>
            </a:pPr>
            <a:r>
              <a:rPr lang="en-US" altLang="en-US" sz="1000" dirty="0">
                <a:ea typeface="ＭＳ Ｐゴシック" panose="020B0600070205080204" pitchFamily="34" charset="-128"/>
              </a:rPr>
              <a:t>Underwritten by Provident Life and Accident Insurance Company, Chattanooga, Tennessee</a:t>
            </a:r>
          </a:p>
          <a:p>
            <a:pPr marL="0" indent="0" eaLnBrk="1" hangingPunct="1">
              <a:buFontTx/>
              <a:buNone/>
            </a:pPr>
            <a:r>
              <a:rPr lang="en-US" altLang="en-US" sz="1000" dirty="0">
                <a:ea typeface="ＭＳ Ｐゴシック" panose="020B0600070205080204" pitchFamily="34" charset="-128"/>
              </a:rPr>
              <a:t>This information is not intended to be a complete description of the insurance coverage available. The policy or its provisions may vary or be unavailable in some states. The policy has exclusions and limitations that may affect any benefits payable. For complete details of coverage, please refer to Long Term Care Rider and to policy forms L-21848, L-21848-70 or contact your Unum representative for specific provisions and details of availability. You will receive the plan and coverage amount you apply for unless it is determined to be unacceptable by Unum</a:t>
            </a:r>
            <a:r>
              <a:rPr lang="ja-JP" altLang="en-US" sz="1000" dirty="0">
                <a:ea typeface="ＭＳ Ｐゴシック" panose="020B0600070205080204" pitchFamily="34" charset="-128"/>
              </a:rPr>
              <a:t>’</a:t>
            </a:r>
            <a:r>
              <a:rPr lang="en-US" altLang="ja-JP" sz="1000" dirty="0">
                <a:ea typeface="ＭＳ Ｐゴシック" panose="020B0600070205080204" pitchFamily="34" charset="-128"/>
              </a:rPr>
              <a:t>s rules, limits or standards. If so, it may be modified or declined.</a:t>
            </a:r>
          </a:p>
          <a:p>
            <a:pPr marL="0" indent="0" eaLnBrk="1" hangingPunct="1">
              <a:buFontTx/>
              <a:buNone/>
            </a:pPr>
            <a:r>
              <a:rPr lang="en-US" altLang="en-US" sz="1000" dirty="0">
                <a:ea typeface="ＭＳ Ｐゴシック" panose="020B0600070205080204" pitchFamily="34" charset="-128"/>
              </a:rPr>
              <a:t>Unum complies with all state civil union and domestic partner laws when applicable.</a:t>
            </a:r>
          </a:p>
          <a:p>
            <a:pPr marL="0" indent="0" eaLnBrk="1" hangingPunct="1">
              <a:buFontTx/>
              <a:buNone/>
            </a:pPr>
            <a:r>
              <a:rPr lang="en-US" altLang="en-US" sz="1000" b="1" dirty="0">
                <a:ea typeface="ＭＳ Ｐゴシック" panose="020B0600070205080204" pitchFamily="34" charset="-128"/>
                <a:hlinkClick r:id="rId3"/>
              </a:rPr>
              <a:t>unum.com</a:t>
            </a:r>
            <a:endParaRPr lang="en-US" altLang="en-US" sz="1000" b="1" dirty="0">
              <a:ea typeface="ＭＳ Ｐゴシック" panose="020B0600070205080204" pitchFamily="34" charset="-128"/>
            </a:endParaRPr>
          </a:p>
          <a:p>
            <a:pPr marL="0" indent="0" eaLnBrk="1" hangingPunct="1">
              <a:buFontTx/>
              <a:buNone/>
            </a:pPr>
            <a:r>
              <a:rPr lang="en-US" altLang="en-US" sz="1000" dirty="0">
                <a:ea typeface="ＭＳ Ｐゴシック" panose="020B0600070205080204" pitchFamily="34" charset="-128"/>
              </a:rPr>
              <a:t>© 2023 Unum Group. All rights reserved. Unum is a registered trademark and marketing brand of Unum Group and its insuring subsidiaries. </a:t>
            </a:r>
          </a:p>
          <a:p>
            <a:pPr marL="0" indent="0" eaLnBrk="1" hangingPunct="1">
              <a:buFont typeface="Wingdings 3" panose="05040102010807070707" pitchFamily="18" charset="2"/>
              <a:buNone/>
            </a:pPr>
            <a:r>
              <a:rPr lang="en-US" altLang="en-US" sz="1000" dirty="0">
                <a:ea typeface="ＭＳ Ｐゴシック" panose="020B0600070205080204" pitchFamily="34" charset="-128"/>
              </a:rPr>
              <a:t>EN-1957-AK (11-23)    </a:t>
            </a:r>
            <a:r>
              <a:rPr lang="en-US" altLang="en-US" sz="1000" b="1" dirty="0">
                <a:ea typeface="ＭＳ Ｐゴシック" panose="020B0600070205080204" pitchFamily="34" charset="-128"/>
              </a:rPr>
              <a:t>FOR EMPLOYEES</a:t>
            </a:r>
            <a:endParaRPr lang="en-US" altLang="en-US" sz="1000" dirty="0">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Default Design">
  <a:themeElements>
    <a:clrScheme name="Unum">
      <a:dk1>
        <a:srgbClr val="000000"/>
      </a:dk1>
      <a:lt1>
        <a:srgbClr val="FFFFFF"/>
      </a:lt1>
      <a:dk2>
        <a:srgbClr val="015294"/>
      </a:dk2>
      <a:lt2>
        <a:srgbClr val="808080"/>
      </a:lt2>
      <a:accent1>
        <a:srgbClr val="00A7D4"/>
      </a:accent1>
      <a:accent2>
        <a:srgbClr val="44D4D1"/>
      </a:accent2>
      <a:accent3>
        <a:srgbClr val="6EBC10"/>
      </a:accent3>
      <a:accent4>
        <a:srgbClr val="B7EC00"/>
      </a:accent4>
      <a:accent5>
        <a:srgbClr val="EC8101"/>
      </a:accent5>
      <a:accent6>
        <a:srgbClr val="FDB515"/>
      </a:accent6>
      <a:hlink>
        <a:srgbClr val="5E88A1"/>
      </a:hlink>
      <a:folHlink>
        <a:srgbClr val="015294"/>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15294"/>
        </a:dk2>
        <a:lt2>
          <a:srgbClr val="808080"/>
        </a:lt2>
        <a:accent1>
          <a:srgbClr val="5E88A1"/>
        </a:accent1>
        <a:accent2>
          <a:srgbClr val="00A7D4"/>
        </a:accent2>
        <a:accent3>
          <a:srgbClr val="FFFFFF"/>
        </a:accent3>
        <a:accent4>
          <a:srgbClr val="000000"/>
        </a:accent4>
        <a:accent5>
          <a:srgbClr val="B6C3CD"/>
        </a:accent5>
        <a:accent6>
          <a:srgbClr val="0097C0"/>
        </a:accent6>
        <a:hlink>
          <a:srgbClr val="6EBC10"/>
        </a:hlink>
        <a:folHlink>
          <a:srgbClr val="ED810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Marketing Material" ma:contentTypeID="0x010100CF6AA253BAF93A47B3CD1B70650DABEF010100BA30CA3D88DC2A4A822A121850073495" ma:contentTypeVersion="57" ma:contentTypeDescription="" ma:contentTypeScope="" ma:versionID="f8e7dcbe9447e0bd872c98691e3b100b">
  <xsd:schema xmlns:xsd="http://www.w3.org/2001/XMLSchema" xmlns:xs="http://www.w3.org/2001/XMLSchema" xmlns:p="http://schemas.microsoft.com/office/2006/metadata/properties" xmlns:ns1="ad86cb6b-4901-4dc3-a051-26d87426f224" xmlns:ns2="http://schemas.microsoft.com/sharepoint/v3" xmlns:ns3="51f675bf-1a15-40fe-8c2c-c6a332e3be32" xmlns:ns4="83f246b0-955a-476f-8aeb-e1a4ec49599f" targetNamespace="http://schemas.microsoft.com/office/2006/metadata/properties" ma:root="true" ma:fieldsID="0699601701b950970dfe4b79015573ef" ns1:_="" ns2:_="" ns3:_="" ns4:_="">
    <xsd:import namespace="ad86cb6b-4901-4dc3-a051-26d87426f224"/>
    <xsd:import namespace="http://schemas.microsoft.com/sharepoint/v3"/>
    <xsd:import namespace="51f675bf-1a15-40fe-8c2c-c6a332e3be32"/>
    <xsd:import namespace="83f246b0-955a-476f-8aeb-e1a4ec49599f"/>
    <xsd:element name="properties">
      <xsd:complexType>
        <xsd:sequence>
          <xsd:element name="documentManagement">
            <xsd:complexType>
              <xsd:all>
                <xsd:element ref="ns1:AssetID" minOccurs="0"/>
                <xsd:element ref="ns3:DocumentOwner"/>
                <xsd:element ref="ns1:DocumentLanguage"/>
                <xsd:element ref="ns1:MarketingMaterial" minOccurs="0"/>
                <xsd:element ref="ns1:Toolkit" minOccurs="0"/>
                <xsd:element ref="ns1:Audience"/>
                <xsd:element ref="ns1:ReleaseDate" minOccurs="0"/>
                <xsd:element ref="ns2:Expires" minOccurs="0"/>
                <xsd:element ref="ns1:LifecycleStatus" minOccurs="0"/>
                <xsd:element ref="ns1:k2991238d1a844208f1309a20c0046b3" minOccurs="0"/>
                <xsd:element ref="ns1:ff256a0745ed4d36840484004a1e658f" minOccurs="0"/>
                <xsd:element ref="ns1:n94c812c35c24422aea448c78765c760" minOccurs="0"/>
                <xsd:element ref="ns1:a04123f1b8a34740adc668caecbcec68" minOccurs="0"/>
                <xsd:element ref="ns3:TaxCatchAllLabel" minOccurs="0"/>
                <xsd:element ref="ns1:fa0f54f870964613ba60d2c7c90780bf" minOccurs="0"/>
                <xsd:element ref="ns1:e43d9284d07742be86c345ba315e7ddf" minOccurs="0"/>
                <xsd:element ref="ns3:TaxCatchAll" minOccurs="0"/>
                <xsd:element ref="ns4:MediaServiceMetadata" minOccurs="0"/>
                <xsd:element ref="ns4:MediaServiceFastMetadata"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MediaServiceDateTaken" minOccurs="0"/>
                <xsd:element ref="ns1:od7e1b58efbf429ba8cb4d14afb48703" minOccurs="0"/>
                <xsd:element ref="ns1:SharedWithUsers" minOccurs="0"/>
                <xsd:element ref="ns1:SharedWithDetails" minOccurs="0"/>
                <xsd:element ref="ns1:bffbdeb7ab554415ba79c47ae8e4ea51" minOccurs="0"/>
                <xsd:element ref="ns4:MediaLengthInSeconds" minOccurs="0"/>
                <xsd:element ref="ns4:Oldest_x0020_Source_x0020_Year" minOccurs="0"/>
                <xsd:element ref="ns4:Changetype"/>
                <xsd:element ref="ns4:lcf76f155ced4ddcb4097134ff3c332f" minOccurs="0"/>
                <xsd:element ref="ns4:MediaServiceLocation" minOccurs="0"/>
                <xsd:element ref="ns4:MediaServiceSearchProperties" minOccurs="0"/>
                <xsd:element ref="ns4:Capabil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86cb6b-4901-4dc3-a051-26d87426f224" elementFormDefault="qualified">
    <xsd:import namespace="http://schemas.microsoft.com/office/2006/documentManagement/types"/>
    <xsd:import namespace="http://schemas.microsoft.com/office/infopath/2007/PartnerControls"/>
    <xsd:element name="AssetID" ma:index="0" nillable="true" ma:displayName="Asset ID" ma:indexed="true" ma:internalName="AssetID" ma:readOnly="false">
      <xsd:simpleType>
        <xsd:restriction base="dms:Text">
          <xsd:maxLength value="255"/>
        </xsd:restriction>
      </xsd:simpleType>
    </xsd:element>
    <xsd:element name="DocumentLanguage" ma:index="5" ma:displayName="Language" ma:format="Dropdown" ma:internalName="DocumentLanguage" ma:readOnly="false">
      <xsd:simpleType>
        <xsd:restriction base="dms:Choice">
          <xsd:enumeration value="English"/>
          <xsd:enumeration value="Spanish"/>
        </xsd:restriction>
      </xsd:simpleType>
    </xsd:element>
    <xsd:element name="MarketingMaterial" ma:index="6" nillable="true" ma:displayName="Marketing Material" ma:format="Dropdown" ma:internalName="MarketingMaterial">
      <xsd:complexType>
        <xsd:complexContent>
          <xsd:extension base="dms:MultiChoice">
            <xsd:sequence>
              <xsd:element name="Value" maxOccurs="unbounded" minOccurs="0" nillable="true">
                <xsd:simpleType>
                  <xsd:restriction base="dms:Choice">
                    <xsd:enumeration value="About Unum"/>
                    <xsd:enumeration value="Advertisement"/>
                    <xsd:enumeration value="Advertising"/>
                    <xsd:enumeration value="Article or Press Release"/>
                    <xsd:enumeration value="Awareness Campaign"/>
                    <xsd:enumeration value="Brochure or Booklet"/>
                    <xsd:enumeration value="Card or Stuffer"/>
                    <xsd:enumeration value="Case Study"/>
                    <xsd:enumeration value="Contract"/>
                    <xsd:enumeration value="Demo"/>
                    <xsd:enumeration value="eComm"/>
                    <xsd:enumeration value="Email"/>
                    <xsd:enumeration value="Executive Summary"/>
                    <xsd:enumeration value="Fact Sheet"/>
                    <xsd:enumeration value="Flyer or One Pager"/>
                    <xsd:enumeration value="Highlight Sheet"/>
                    <xsd:enumeration value="Letter"/>
                    <xsd:enumeration value="Poster"/>
                    <xsd:enumeration value="Presentation"/>
                    <xsd:enumeration value="Proposal"/>
                    <xsd:enumeration value="Rate Sheet"/>
                    <xsd:enumeration value="Sample"/>
                    <xsd:enumeration value="Storyboard"/>
                    <xsd:enumeration value="Talking Points"/>
                    <xsd:enumeration value="Video"/>
                    <xsd:enumeration value="White Paper"/>
                  </xsd:restriction>
                </xsd:simpleType>
              </xsd:element>
            </xsd:sequence>
          </xsd:extension>
        </xsd:complexContent>
      </xsd:complexType>
    </xsd:element>
    <xsd:element name="Toolkit" ma:index="7" nillable="true" ma:displayName="Toolkit" ma:format="Dropdown" ma:internalName="Toolkit" ma:readOnly="false">
      <xsd:simpleType>
        <xsd:restriction base="dms:Choice">
          <xsd:enumeration value="N/A"/>
          <xsd:enumeration value="Digital Partner Distribution (DPD)"/>
          <xsd:enumeration value="Hispanic"/>
          <xsd:enumeration value="Individual Disability Insurance (IDI)"/>
          <xsd:enumeration value="National Client Group (NCG)"/>
          <xsd:enumeration value="Voluntary Benefits (VB)"/>
        </xsd:restriction>
      </xsd:simpleType>
    </xsd:element>
    <xsd:element name="Audience" ma:index="8" ma:displayName="Audience" ma:format="Dropdown" ma:indexed="true" ma:internalName="Audience" ma:readOnly="false">
      <xsd:simpleType>
        <xsd:restriction base="dms:Choice">
          <xsd:enumeration value="Broker Only"/>
          <xsd:enumeration value="Employee/Individual"/>
          <xsd:enumeration value="Employer/Broker"/>
          <xsd:enumeration value="Internal Use Only"/>
        </xsd:restriction>
      </xsd:simpleType>
    </xsd:element>
    <xsd:element name="ReleaseDate" ma:index="15" nillable="true" ma:displayName="Release Date" ma:format="DateOnly" ma:indexed="true" ma:internalName="ReleaseDate">
      <xsd:simpleType>
        <xsd:restriction base="dms:DateTime"/>
      </xsd:simpleType>
    </xsd:element>
    <xsd:element name="LifecycleStatus" ma:index="17" nillable="true" ma:displayName="Lifecycle Status" ma:default="Published" ma:format="Dropdown" ma:hidden="true" ma:indexed="true" ma:internalName="LifecycleStatus" ma:readOnly="false">
      <xsd:simpleType>
        <xsd:restriction base="dms:Choice">
          <xsd:enumeration value="Pending"/>
          <xsd:enumeration value="Published"/>
          <xsd:enumeration value="Expired"/>
        </xsd:restriction>
      </xsd:simpleType>
    </xsd:element>
    <xsd:element name="k2991238d1a844208f1309a20c0046b3" ma:index="19" nillable="true" ma:taxonomy="true" ma:internalName="k2991238d1a844208f1309a20c0046b3" ma:taxonomyFieldName="BrokerPartner" ma:displayName="Broker Partner" ma:readOnly="false" ma:default="" ma:fieldId="{42991238-d1a8-4420-8f13-09a20c0046b3}" ma:taxonomyMulti="true" ma:sspId="84f19f70-0639-4973-b12f-85ff832335c4" ma:termSetId="3d9f7ece-a831-44b4-b816-6fcda08b625d" ma:anchorId="00000000-0000-0000-0000-000000000000" ma:open="false" ma:isKeyword="false">
      <xsd:complexType>
        <xsd:sequence>
          <xsd:element ref="pc:Terms" minOccurs="0" maxOccurs="1"/>
        </xsd:sequence>
      </xsd:complexType>
    </xsd:element>
    <xsd:element name="ff256a0745ed4d36840484004a1e658f" ma:index="22" nillable="true" ma:taxonomy="true" ma:internalName="ff256a0745ed4d36840484004a1e658f" ma:taxonomyFieldName="Enrollment" ma:displayName="Enrollment" ma:readOnly="false" ma:default="" ma:fieldId="{ff256a07-45ed-4d36-8404-84004a1e658f}" ma:taxonomyMulti="true" ma:sspId="84f19f70-0639-4973-b12f-85ff832335c4" ma:termSetId="b3e44ba1-4ba4-4652-b6ce-ac885737b4d9" ma:anchorId="00000000-0000-0000-0000-000000000000" ma:open="false" ma:isKeyword="false">
      <xsd:complexType>
        <xsd:sequence>
          <xsd:element ref="pc:Terms" minOccurs="0" maxOccurs="1"/>
        </xsd:sequence>
      </xsd:complexType>
    </xsd:element>
    <xsd:element name="n94c812c35c24422aea448c78765c760" ma:index="24" nillable="true" ma:taxonomy="true" ma:internalName="n94c812c35c24422aea448c78765c760" ma:taxonomyFieldName="Industry" ma:displayName="Industry" ma:readOnly="false" ma:default="" ma:fieldId="{794c812c-35c2-4422-aea4-48c78765c760}" ma:taxonomyMulti="true" ma:sspId="84f19f70-0639-4973-b12f-85ff832335c4" ma:termSetId="e06c1892-21b2-4b8c-b2fb-956156c5ca7b" ma:anchorId="00000000-0000-0000-0000-000000000000" ma:open="false" ma:isKeyword="false">
      <xsd:complexType>
        <xsd:sequence>
          <xsd:element ref="pc:Terms" minOccurs="0" maxOccurs="1"/>
        </xsd:sequence>
      </xsd:complexType>
    </xsd:element>
    <xsd:element name="a04123f1b8a34740adc668caecbcec68" ma:index="26" nillable="true" ma:taxonomy="true" ma:internalName="a04123f1b8a34740adc668caecbcec68" ma:taxonomyFieldName="Services" ma:displayName="Service" ma:readOnly="false" ma:default="" ma:fieldId="{a04123f1-b8a3-4740-adc6-68caecbcec68}" ma:taxonomyMulti="true" ma:sspId="84f19f70-0639-4973-b12f-85ff832335c4" ma:termSetId="a11e999d-1361-481e-a04f-d786beb0f272" ma:anchorId="00000000-0000-0000-0000-000000000000" ma:open="false" ma:isKeyword="false">
      <xsd:complexType>
        <xsd:sequence>
          <xsd:element ref="pc:Terms" minOccurs="0" maxOccurs="1"/>
        </xsd:sequence>
      </xsd:complexType>
    </xsd:element>
    <xsd:element name="fa0f54f870964613ba60d2c7c90780bf" ma:index="28" nillable="true" ma:taxonomy="true" ma:internalName="fa0f54f870964613ba60d2c7c90780bf" ma:taxonomyFieldName="StateVersionsAvailable" ma:displayName="State Versions Available" ma:readOnly="false" ma:default="" ma:fieldId="{fa0f54f8-7096-4613-ba60-d2c7c90780bf}" ma:taxonomyMulti="true" ma:sspId="84f19f70-0639-4973-b12f-85ff832335c4" ma:termSetId="625870eb-f4e5-4f76-9db4-9cb8f34f7fb7" ma:anchorId="dfd0cf03-62ad-4317-8ac2-e2f3071050c9" ma:open="false" ma:isKeyword="false">
      <xsd:complexType>
        <xsd:sequence>
          <xsd:element ref="pc:Terms" minOccurs="0" maxOccurs="1"/>
        </xsd:sequence>
      </xsd:complexType>
    </xsd:element>
    <xsd:element name="e43d9284d07742be86c345ba315e7ddf" ma:index="30" nillable="true" ma:taxonomy="true" ma:internalName="e43d9284d07742be86c345ba315e7ddf" ma:taxonomyFieldName="TechnologyPartner" ma:displayName="Technology Partner" ma:readOnly="false" ma:default="" ma:fieldId="{e43d9284-d077-42be-86c3-45ba315e7ddf}" ma:taxonomyMulti="true" ma:sspId="84f19f70-0639-4973-b12f-85ff832335c4" ma:termSetId="b4e0dcc2-97c8-42b5-bd31-323596b62cb2" ma:anchorId="00000000-0000-0000-0000-000000000000" ma:open="false" ma:isKeyword="false">
      <xsd:complexType>
        <xsd:sequence>
          <xsd:element ref="pc:Terms" minOccurs="0" maxOccurs="1"/>
        </xsd:sequence>
      </xsd:complexType>
    </xsd:element>
    <xsd:element name="od7e1b58efbf429ba8cb4d14afb48703" ma:index="40" nillable="true" ma:taxonomy="true" ma:internalName="od7e1b58efbf429ba8cb4d14afb48703" ma:taxonomyFieldName="Products" ma:displayName="Products" ma:default="" ma:fieldId="{8d7e1b58-efbf-429b-a8cb-4d14afb48703}" ma:taxonomyMulti="true" ma:sspId="84f19f70-0639-4973-b12f-85ff832335c4" ma:termSetId="35cff0a3-7fdd-4822-9150-93fb317e7b8e" ma:anchorId="00000000-0000-0000-0000-000000000000" ma:open="false" ma:isKeyword="false">
      <xsd:complexType>
        <xsd:sequence>
          <xsd:element ref="pc:Terms" minOccurs="0" maxOccurs="1"/>
        </xsd:sequence>
      </xsd:complexType>
    </xsd:element>
    <xsd:element name="SharedWithUsers" ma:index="41"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42" nillable="true" ma:displayName="Shared With Details" ma:hidden="true" ma:internalName="SharedWithDetails" ma:readOnly="true">
      <xsd:simpleType>
        <xsd:restriction base="dms:Note"/>
      </xsd:simpleType>
    </xsd:element>
    <xsd:element name="bffbdeb7ab554415ba79c47ae8e4ea51" ma:index="43" nillable="true" ma:taxonomy="true" ma:internalName="bffbdeb7ab554415ba79c47ae8e4ea51" ma:taxonomyFieldName="WorkUnit" ma:displayName="Work Unit" ma:default="" ma:fieldId="{bffbdeb7-ab55-4415-ba79-c47ae8e4ea51}" ma:taxonomyMulti="true" ma:sspId="84f19f70-0639-4973-b12f-85ff832335c4" ma:termSetId="5d9fd5a5-8578-435d-b167-7a4586b6c371"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xpires" ma:index="16" nillable="true" ma:displayName="Expires" ma:format="DateOnly" ma:indexed="true" ma:internalName="Expires">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1f675bf-1a15-40fe-8c2c-c6a332e3be32" elementFormDefault="qualified">
    <xsd:import namespace="http://schemas.microsoft.com/office/2006/documentManagement/types"/>
    <xsd:import namespace="http://schemas.microsoft.com/office/infopath/2007/PartnerControls"/>
    <xsd:element name="DocumentOwner" ma:index="4" ma:displayName="Document Owner" ma:indexed="true" ma:SearchPeopleOnly="false" ma:SharePointGroup="0" ma:internalName="DocumentOwner"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TaxCatchAllLabel" ma:index="27" nillable="true" ma:displayName="Taxonomy Catch All Column1" ma:hidden="true" ma:list="{795dac3d-28b2-44e4-9906-cb8f3a1e7324}" ma:internalName="TaxCatchAllLabel" ma:readOnly="false" ma:showField="CatchAllDataLabel" ma:web="ad86cb6b-4901-4dc3-a051-26d87426f224">
      <xsd:complexType>
        <xsd:complexContent>
          <xsd:extension base="dms:MultiChoiceLookup">
            <xsd:sequence>
              <xsd:element name="Value" type="dms:Lookup" maxOccurs="unbounded" minOccurs="0" nillable="true"/>
            </xsd:sequence>
          </xsd:extension>
        </xsd:complexContent>
      </xsd:complexType>
    </xsd:element>
    <xsd:element name="TaxCatchAll" ma:index="31" nillable="true" ma:displayName="Taxonomy Catch All Column" ma:hidden="true" ma:list="{795dac3d-28b2-44e4-9906-cb8f3a1e7324}" ma:internalName="TaxCatchAll" ma:readOnly="false" ma:showField="CatchAllData" ma:web="ad86cb6b-4901-4dc3-a051-26d87426f22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3f246b0-955a-476f-8aeb-e1a4ec49599f" elementFormDefault="qualified">
    <xsd:import namespace="http://schemas.microsoft.com/office/2006/documentManagement/types"/>
    <xsd:import namespace="http://schemas.microsoft.com/office/infopath/2007/PartnerControls"/>
    <xsd:element name="MediaServiceMetadata" ma:index="32" nillable="true" ma:displayName="MediaServiceMetadata" ma:hidden="true" ma:internalName="MediaServiceMetadata" ma:readOnly="true">
      <xsd:simpleType>
        <xsd:restriction base="dms:Note"/>
      </xsd:simpleType>
    </xsd:element>
    <xsd:element name="MediaServiceFastMetadata" ma:index="33" nillable="true" ma:displayName="MediaServiceFastMetadata" ma:hidden="true" ma:internalName="MediaServiceFastMetadata" ma:readOnly="true">
      <xsd:simpleType>
        <xsd:restriction base="dms:Note"/>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hidden="true" ma:internalName="MediaServiceKeyPoints" ma:readOnly="true">
      <xsd:simpleType>
        <xsd:restriction base="dms:Note"/>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ediaServiceEventHashCode" ma:index="37" nillable="true" ma:displayName="MediaServiceEventHashCode" ma:hidden="true" ma:internalName="MediaServiceEventHashCode" ma:readOnly="true">
      <xsd:simpleType>
        <xsd:restriction base="dms:Text"/>
      </xsd:simpleType>
    </xsd:element>
    <xsd:element name="MediaServiceOCR" ma:index="38" nillable="true" ma:displayName="Extracted Text" ma:hidden="true" ma:internalName="MediaServiceOCR" ma:readOnly="true">
      <xsd:simpleType>
        <xsd:restriction base="dms:Note"/>
      </xsd:simpleType>
    </xsd:element>
    <xsd:element name="MediaServiceDateTaken" ma:index="39" nillable="true" ma:displayName="MediaServiceDateTaken" ma:hidden="true" ma:internalName="MediaServiceDateTaken" ma:readOnly="true">
      <xsd:simpleType>
        <xsd:restriction base="dms:Text"/>
      </xsd:simpleType>
    </xsd:element>
    <xsd:element name="MediaLengthInSeconds" ma:index="45" nillable="true" ma:displayName="Length (seconds)" ma:internalName="MediaLengthInSeconds" ma:readOnly="true">
      <xsd:simpleType>
        <xsd:restriction base="dms:Unknown"/>
      </xsd:simpleType>
    </xsd:element>
    <xsd:element name="Oldest_x0020_Source_x0020_Year" ma:index="46" nillable="true" ma:displayName="Oldest Source Year" ma:default="None" ma:description="For any material that has a source date within the content." ma:internalName="Oldest_x0020_Source_x0020_Year" ma:readOnly="false">
      <xsd:simpleType>
        <xsd:restriction base="dms:Text">
          <xsd:maxLength value="255"/>
        </xsd:restriction>
      </xsd:simpleType>
    </xsd:element>
    <xsd:element name="Changetype" ma:index="47" ma:displayName="Change type" ma:description="Indicates how much of a change the document had" ma:format="RadioButtons" ma:internalName="Changetype">
      <xsd:simpleType>
        <xsd:restriction base="dms:Choice">
          <xsd:enumeration value="New"/>
          <xsd:enumeration value="Refresh"/>
          <xsd:enumeration value="Minor change"/>
          <xsd:enumeration value="Expired Content"/>
          <xsd:enumeration value="Expiration Date Extended"/>
        </xsd:restriction>
      </xsd:simpleType>
    </xsd:element>
    <xsd:element name="lcf76f155ced4ddcb4097134ff3c332f" ma:index="49" nillable="true" ma:taxonomy="true" ma:internalName="lcf76f155ced4ddcb4097134ff3c332f" ma:taxonomyFieldName="MediaServiceImageTags" ma:displayName="Image Tags" ma:readOnly="false" ma:fieldId="{5cf76f15-5ced-4ddc-b409-7134ff3c332f}" ma:taxonomyMulti="true" ma:sspId="84f19f70-0639-4973-b12f-85ff832335c4" ma:termSetId="09814cd3-568e-fe90-9814-8d621ff8fb84" ma:anchorId="fba54fb3-c3e1-fe81-a776-ca4b69148c4d" ma:open="true" ma:isKeyword="false">
      <xsd:complexType>
        <xsd:sequence>
          <xsd:element ref="pc:Terms" minOccurs="0" maxOccurs="1"/>
        </xsd:sequence>
      </xsd:complexType>
    </xsd:element>
    <xsd:element name="MediaServiceLocation" ma:index="50" nillable="true" ma:displayName="Location" ma:internalName="MediaServiceLocation" ma:readOnly="true">
      <xsd:simpleType>
        <xsd:restriction base="dms:Text"/>
      </xsd:simpleType>
    </xsd:element>
    <xsd:element name="MediaServiceSearchProperties" ma:index="51" nillable="true" ma:displayName="MediaServiceSearchProperties" ma:hidden="true" ma:internalName="MediaServiceSearchProperties" ma:readOnly="true">
      <xsd:simpleType>
        <xsd:restriction base="dms:Note"/>
      </xsd:simpleType>
    </xsd:element>
    <xsd:element name="Capability" ma:index="52" nillable="true" ma:displayName="Capability" ma:format="Dropdown" ma:internalName="Capability">
      <xsd:simpleType>
        <xsd:restriction base="dms:Choice">
          <xsd:enumeration value="Billing"/>
          <xsd:enumeration value="Consulting"/>
          <xsd:enumeration value="Enrollment"/>
          <xsd:enumeration value="EOI"/>
          <xsd:enumeration value="HRC overview"/>
          <xsd:enumeration value="Security"/>
          <xsd:enumeration value="Value prop"/>
          <xsd:enumeration value="Other capability"/>
        </xsd:restriction>
      </xsd:simpleType>
    </xsd:element>
    <xsd:element name="MediaServiceObjectDetectorVersions" ma:index="5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xpires xmlns="http://schemas.microsoft.com/sharepoint/v3">2025-08-31T04:00:00+00:00</Expires>
    <e43d9284d07742be86c345ba315e7ddf xmlns="ad86cb6b-4901-4dc3-a051-26d87426f224">
      <Terms xmlns="http://schemas.microsoft.com/office/infopath/2007/PartnerControls"/>
    </e43d9284d07742be86c345ba315e7ddf>
    <n94c812c35c24422aea448c78765c760 xmlns="ad86cb6b-4901-4dc3-a051-26d87426f224">
      <Terms xmlns="http://schemas.microsoft.com/office/infopath/2007/PartnerControls"/>
    </n94c812c35c24422aea448c78765c760>
    <bffbdeb7ab554415ba79c47ae8e4ea51 xmlns="ad86cb6b-4901-4dc3-a051-26d87426f224">
      <Terms xmlns="http://schemas.microsoft.com/office/infopath/2007/PartnerControls"/>
    </bffbdeb7ab554415ba79c47ae8e4ea51>
    <a04123f1b8a34740adc668caecbcec68 xmlns="ad86cb6b-4901-4dc3-a051-26d87426f224">
      <Terms xmlns="http://schemas.microsoft.com/office/infopath/2007/PartnerControls"/>
    </a04123f1b8a34740adc668caecbcec68>
    <SharedWithUsers xmlns="ad86cb6b-4901-4dc3-a051-26d87426f224">
      <UserInfo>
        <DisplayName>Teto, Michelle Marie</DisplayName>
        <AccountId>284</AccountId>
        <AccountType/>
      </UserInfo>
    </SharedWithUsers>
    <DocumentLanguage xmlns="ad86cb6b-4901-4dc3-a051-26d87426f224">English</DocumentLanguage>
    <k2991238d1a844208f1309a20c0046b3 xmlns="ad86cb6b-4901-4dc3-a051-26d87426f224">
      <Terms xmlns="http://schemas.microsoft.com/office/infopath/2007/PartnerControls"/>
    </k2991238d1a844208f1309a20c0046b3>
    <Toolkit xmlns="ad86cb6b-4901-4dc3-a051-26d87426f224" xsi:nil="true"/>
    <DocumentOwner xmlns="51f675bf-1a15-40fe-8c2c-c6a332e3be32">
      <UserInfo>
        <DisplayName>Henson, Annise Smith</DisplayName>
        <AccountId>33</AccountId>
        <AccountType/>
      </UserInfo>
    </DocumentOwner>
    <TaxCatchAll xmlns="51f675bf-1a15-40fe-8c2c-c6a332e3be32">
      <Value>147</Value>
      <Value>146</Value>
      <Value>145</Value>
      <Value>143</Value>
      <Value>137</Value>
      <Value>133</Value>
      <Value>132</Value>
      <Value>131</Value>
      <Value>129</Value>
      <Value>126</Value>
      <Value>125</Value>
      <Value>124</Value>
      <Value>120</Value>
      <Value>119</Value>
      <Value>118</Value>
      <Value>154</Value>
      <Value>148</Value>
    </TaxCatchAll>
    <lcf76f155ced4ddcb4097134ff3c332f xmlns="83f246b0-955a-476f-8aeb-e1a4ec49599f">
      <Terms xmlns="http://schemas.microsoft.com/office/infopath/2007/PartnerControls"/>
    </lcf76f155ced4ddcb4097134ff3c332f>
    <Changetype xmlns="83f246b0-955a-476f-8aeb-e1a4ec49599f">Expiration Date Extended</Changetype>
    <ff256a0745ed4d36840484004a1e658f xmlns="ad86cb6b-4901-4dc3-a051-26d87426f224">
      <Terms xmlns="http://schemas.microsoft.com/office/infopath/2007/PartnerControls"/>
    </ff256a0745ed4d36840484004a1e658f>
    <ReleaseDate xmlns="ad86cb6b-4901-4dc3-a051-26d87426f224">2019-08-31T04:00:00+00:00</ReleaseDate>
    <Audience xmlns="ad86cb6b-4901-4dc3-a051-26d87426f224">Employee/Individual</Audience>
    <AssetID xmlns="ad86cb6b-4901-4dc3-a051-26d87426f224">36518505</AssetID>
    <MarketingMaterial xmlns="ad86cb6b-4901-4dc3-a051-26d87426f224">
      <Value>Presentation</Value>
    </MarketingMaterial>
    <od7e1b58efbf429ba8cb4d14afb48703 xmlns="ad86cb6b-4901-4dc3-a051-26d87426f224">
      <Terms xmlns="http://schemas.microsoft.com/office/infopath/2007/PartnerControls">
        <TermInfo xmlns="http://schemas.microsoft.com/office/infopath/2007/PartnerControls">
          <TermName xmlns="http://schemas.microsoft.com/office/infopath/2007/PartnerControls">Long Term Care (LTC)</TermName>
          <TermId xmlns="http://schemas.microsoft.com/office/infopath/2007/PartnerControls">fb16664b-7770-4f13-98fd-baf3bd402c87</TermId>
        </TermInfo>
      </Terms>
    </od7e1b58efbf429ba8cb4d14afb48703>
    <fa0f54f870964613ba60d2c7c90780bf xmlns="ad86cb6b-4901-4dc3-a051-26d87426f224">
      <Terms xmlns="http://schemas.microsoft.com/office/infopath/2007/PartnerControls">
        <TermInfo xmlns="http://schemas.microsoft.com/office/infopath/2007/PartnerControls">
          <TermName xmlns="http://schemas.microsoft.com/office/infopath/2007/PartnerControls">Arizona</TermName>
          <TermId xmlns="http://schemas.microsoft.com/office/infopath/2007/PartnerControls">2ec31eb3-d081-4aa2-9bf2-0b8388391b48</TermId>
        </TermInfo>
        <TermInfo xmlns="http://schemas.microsoft.com/office/infopath/2007/PartnerControls">
          <TermName xmlns="http://schemas.microsoft.com/office/infopath/2007/PartnerControls">California</TermName>
          <TermId xmlns="http://schemas.microsoft.com/office/infopath/2007/PartnerControls">3043d591-2d26-498b-86d5-cbd7bdca1996</TermId>
        </TermInfo>
        <TermInfo xmlns="http://schemas.microsoft.com/office/infopath/2007/PartnerControls">
          <TermName xmlns="http://schemas.microsoft.com/office/infopath/2007/PartnerControls">Connecticut</TermName>
          <TermId xmlns="http://schemas.microsoft.com/office/infopath/2007/PartnerControls">b43c044f-3929-4a5b-82ca-1ebdce5277fa</TermId>
        </TermInfo>
        <TermInfo xmlns="http://schemas.microsoft.com/office/infopath/2007/PartnerControls">
          <TermName xmlns="http://schemas.microsoft.com/office/infopath/2007/PartnerControls">Idaho</TermName>
          <TermId xmlns="http://schemas.microsoft.com/office/infopath/2007/PartnerControls">02008dfe-bb83-443f-af09-e0f8368dd5ef</TermId>
        </TermInfo>
        <TermInfo xmlns="http://schemas.microsoft.com/office/infopath/2007/PartnerControls">
          <TermName xmlns="http://schemas.microsoft.com/office/infopath/2007/PartnerControls">Florida</TermName>
          <TermId xmlns="http://schemas.microsoft.com/office/infopath/2007/PartnerControls">aead287c-701c-479e-b802-800d32f99bc4</TermId>
        </TermInfo>
        <TermInfo xmlns="http://schemas.microsoft.com/office/infopath/2007/PartnerControls">
          <TermName xmlns="http://schemas.microsoft.com/office/infopath/2007/PartnerControls">Kansas</TermName>
          <TermId xmlns="http://schemas.microsoft.com/office/infopath/2007/PartnerControls">20608f33-fb2b-48b0-99d6-8edd0b09f1dd</TermId>
        </TermInfo>
        <TermInfo xmlns="http://schemas.microsoft.com/office/infopath/2007/PartnerControls">
          <TermName xmlns="http://schemas.microsoft.com/office/infopath/2007/PartnerControls">Massachusetts</TermName>
          <TermId xmlns="http://schemas.microsoft.com/office/infopath/2007/PartnerControls">e4471458-4064-45df-af25-3382dedbef03</TermId>
        </TermInfo>
        <TermInfo xmlns="http://schemas.microsoft.com/office/infopath/2007/PartnerControls">
          <TermName xmlns="http://schemas.microsoft.com/office/infopath/2007/PartnerControls">Maryland</TermName>
          <TermId xmlns="http://schemas.microsoft.com/office/infopath/2007/PartnerControls">1b70ad59-e452-4ec9-943e-a2a692ac3bc8</TermId>
        </TermInfo>
        <TermInfo xmlns="http://schemas.microsoft.com/office/infopath/2007/PartnerControls">
          <TermName xmlns="http://schemas.microsoft.com/office/infopath/2007/PartnerControls">North Carolina</TermName>
          <TermId xmlns="http://schemas.microsoft.com/office/infopath/2007/PartnerControls">0768c232-4495-44df-92df-caacb3f39bca</TermId>
        </TermInfo>
        <TermInfo xmlns="http://schemas.microsoft.com/office/infopath/2007/PartnerControls">
          <TermName xmlns="http://schemas.microsoft.com/office/infopath/2007/PartnerControls">Nevada</TermName>
          <TermId xmlns="http://schemas.microsoft.com/office/infopath/2007/PartnerControls">0b63dd53-1af4-4194-92e3-14a4390a3c34</TermId>
        </TermInfo>
        <TermInfo xmlns="http://schemas.microsoft.com/office/infopath/2007/PartnerControls">
          <TermName xmlns="http://schemas.microsoft.com/office/infopath/2007/PartnerControls">Oklahoma</TermName>
          <TermId xmlns="http://schemas.microsoft.com/office/infopath/2007/PartnerControls">e269a0e8-19db-4f67-a8d7-f3769b2cac67</TermId>
        </TermInfo>
        <TermInfo xmlns="http://schemas.microsoft.com/office/infopath/2007/PartnerControls">
          <TermName xmlns="http://schemas.microsoft.com/office/infopath/2007/PartnerControls">Oregon</TermName>
          <TermId xmlns="http://schemas.microsoft.com/office/infopath/2007/PartnerControls">c8b77d8a-c9aa-486e-adc3-a1636669be5b</TermId>
        </TermInfo>
        <TermInfo xmlns="http://schemas.microsoft.com/office/infopath/2007/PartnerControls">
          <TermName xmlns="http://schemas.microsoft.com/office/infopath/2007/PartnerControls">Pennsylvania</TermName>
          <TermId xmlns="http://schemas.microsoft.com/office/infopath/2007/PartnerControls">0babc2f5-d3df-433e-a6a9-797c5cd3bdee</TermId>
        </TermInfo>
        <TermInfo xmlns="http://schemas.microsoft.com/office/infopath/2007/PartnerControls">
          <TermName xmlns="http://schemas.microsoft.com/office/infopath/2007/PartnerControls">Rhode Island</TermName>
          <TermId xmlns="http://schemas.microsoft.com/office/infopath/2007/PartnerControls">eb55a3ac-b896-4c83-b27f-4b0df814c861</TermId>
        </TermInfo>
        <TermInfo xmlns="http://schemas.microsoft.com/office/infopath/2007/PartnerControls">
          <TermName xmlns="http://schemas.microsoft.com/office/infopath/2007/PartnerControls">Texas</TermName>
          <TermId xmlns="http://schemas.microsoft.com/office/infopath/2007/PartnerControls">c5ee0c52-35d4-4922-813a-7110014f7f73</TermId>
        </TermInfo>
        <TermInfo xmlns="http://schemas.microsoft.com/office/infopath/2007/PartnerControls">
          <TermName xmlns="http://schemas.microsoft.com/office/infopath/2007/PartnerControls">Wisconsin</TermName>
          <TermId xmlns="http://schemas.microsoft.com/office/infopath/2007/PartnerControls">e8eb8838-0d4a-4034-91f8-54e675a94e6e</TermId>
        </TermInfo>
      </Terms>
    </fa0f54f870964613ba60d2c7c90780bf>
    <LifecycleStatus xmlns="ad86cb6b-4901-4dc3-a051-26d87426f224">Published</LifecycleStatus>
    <TaxCatchAllLabel xmlns="51f675bf-1a15-40fe-8c2c-c6a332e3be32" xsi:nil="true"/>
    <Oldest_x0020_Source_x0020_Year xmlns="83f246b0-955a-476f-8aeb-e1a4ec49599f">None</Oldest_x0020_Source_x0020_Year>
    <Capability xmlns="83f246b0-955a-476f-8aeb-e1a4ec49599f" xsi:nil="true"/>
  </documentManagement>
</p:properties>
</file>

<file path=customXml/item4.xml><?xml version="1.0" encoding="utf-8"?>
<LongProperties xmlns="http://schemas.microsoft.com/office/2006/metadata/longProperties">
  <LongProp xmlns="" name="StateVersionsAvailable"><![CDATA[119;#Arizona|2ec31eb3-d081-4aa2-9bf2-0b8388391b48;#118;#California|3043d591-2d26-498b-86d5-cbd7bdca1996;#133;#Connecticut|b43c044f-3929-4a5b-82ca-1ebdce5277fa;#145;#Idaho|02008dfe-bb83-443f-af09-e0f8368dd5ef;#132;#Florida|aead287c-701c-479e-b802-800d32f99bc4;#146;#Kansas|20608f33-fb2b-48b0-99d6-8edd0b09f1dd;#143;#Massachusetts|e4471458-4064-45df-af25-3382dedbef03;#147;#Maryland|1b70ad59-e452-4ec9-943e-a2a692ac3bc8;#120;#North Carolina|0768c232-4495-44df-92df-caacb3f39bca;#148;#Nevada|0b63dd53-1af4-4194-92e3-14a4390a3c34;#124;#Oklahoma|e269a0e8-19db-4f67-a8d7-f3769b2cac67;#137;#Oregon|c8b77d8a-c9aa-486e-adc3-a1636669be5b;#125;#Pennsylvania|0babc2f5-d3df-433e-a6a9-797c5cd3bdee;#126;#Rhode Island|eb55a3ac-b896-4c83-b27f-4b0df814c861;#129;#Texas|c5ee0c52-35d4-4922-813a-7110014f7f73;#131;#Wisconsin|e8eb8838-0d4a-4034-91f8-54e675a94e6e]]></LongProp>
  <LongProp xmlns="" name="fa0f54f870964613ba60d2c7c90780bf"><![CDATA[Arizona|2ec31eb3-d081-4aa2-9bf2-0b8388391b48;California|3043d591-2d26-498b-86d5-cbd7bdca1996;Connecticut|b43c044f-3929-4a5b-82ca-1ebdce5277fa;Idaho|02008dfe-bb83-443f-af09-e0f8368dd5ef;Florida|aead287c-701c-479e-b802-800d32f99bc4;Kansas|20608f33-fb2b-48b0-99d6-8edd0b09f1dd;Massachusetts|e4471458-4064-45df-af25-3382dedbef03;Maryland|1b70ad59-e452-4ec9-943e-a2a692ac3bc8;North Carolina|0768c232-4495-44df-92df-caacb3f39bca;Nevada|0b63dd53-1af4-4194-92e3-14a4390a3c34;Oklahoma|e269a0e8-19db-4f67-a8d7-f3769b2cac67;Oregon|c8b77d8a-c9aa-486e-adc3-a1636669be5b;Pennsylvania|0babc2f5-d3df-433e-a6a9-797c5cd3bdee;Rhode Island|eb55a3ac-b896-4c83-b27f-4b0df814c861;Texas|c5ee0c52-35d4-4922-813a-7110014f7f73;Wisconsin|e8eb8838-0d4a-4034-91f8-54e675a94e6e]]></LongProp>
  <LongProp xmlns="" name="TaxCatchAll"><![CDATA[147;#Maryland|1b70ad59-e452-4ec9-943e-a2a692ac3bc8;#146;#Kansas|20608f33-fb2b-48b0-99d6-8edd0b09f1dd;#145;#Idaho|02008dfe-bb83-443f-af09-e0f8368dd5ef;#143;#Massachusetts|e4471458-4064-45df-af25-3382dedbef03;#137;#Oregon|c8b77d8a-c9aa-486e-adc3-a1636669be5b;#133;#Connecticut|b43c044f-3929-4a5b-82ca-1ebdce5277fa;#132;#Florida|aead287c-701c-479e-b802-800d32f99bc4;#131;#Wisconsin|e8eb8838-0d4a-4034-91f8-54e675a94e6e;#129;#Texas|c5ee0c52-35d4-4922-813a-7110014f7f73;#126;#Rhode Island|eb55a3ac-b896-4c83-b27f-4b0df814c861;#125;#Pennsylvania|0babc2f5-d3df-433e-a6a9-797c5cd3bdee;#124;#Oklahoma|e269a0e8-19db-4f67-a8d7-f3769b2cac67;#120;#North Carolina|0768c232-4495-44df-92df-caacb3f39bca;#119;#Arizona|2ec31eb3-d081-4aa2-9bf2-0b8388391b48;#118;#California|3043d591-2d26-498b-86d5-cbd7bdca1996;#154;#Long Term Care (LTC)|fb16664b-7770-4f13-98fd-baf3bd402c87;#148;#Nevada|0b63dd53-1af4-4194-92e3-14a4390a3c34]]></LongProp>
</LongProperties>
</file>

<file path=customXml/itemProps1.xml><?xml version="1.0" encoding="utf-8"?>
<ds:datastoreItem xmlns:ds="http://schemas.openxmlformats.org/officeDocument/2006/customXml" ds:itemID="{831EF166-72EF-4487-A98C-1E8566C433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86cb6b-4901-4dc3-a051-26d87426f224"/>
    <ds:schemaRef ds:uri="http://schemas.microsoft.com/sharepoint/v3"/>
    <ds:schemaRef ds:uri="51f675bf-1a15-40fe-8c2c-c6a332e3be32"/>
    <ds:schemaRef ds:uri="83f246b0-955a-476f-8aeb-e1a4ec4959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5691DB-7E2E-4869-A73C-29009F5A48E3}">
  <ds:schemaRefs>
    <ds:schemaRef ds:uri="http://schemas.microsoft.com/sharepoint/v3/contenttype/forms"/>
  </ds:schemaRefs>
</ds:datastoreItem>
</file>

<file path=customXml/itemProps3.xml><?xml version="1.0" encoding="utf-8"?>
<ds:datastoreItem xmlns:ds="http://schemas.openxmlformats.org/officeDocument/2006/customXml" ds:itemID="{7DE5563B-DD27-4AC8-9DE2-39C8456C53FB}">
  <ds:schemaRefs>
    <ds:schemaRef ds:uri="http://schemas.microsoft.com/office/2006/metadata/properties"/>
    <ds:schemaRef ds:uri="http://schemas.microsoft.com/office/infopath/2007/PartnerControls"/>
    <ds:schemaRef ds:uri="http://schemas.microsoft.com/sharepoint/v3"/>
    <ds:schemaRef ds:uri="ad86cb6b-4901-4dc3-a051-26d87426f224"/>
    <ds:schemaRef ds:uri="51f675bf-1a15-40fe-8c2c-c6a332e3be32"/>
    <ds:schemaRef ds:uri="83f246b0-955a-476f-8aeb-e1a4ec49599f"/>
  </ds:schemaRefs>
</ds:datastoreItem>
</file>

<file path=customXml/itemProps4.xml><?xml version="1.0" encoding="utf-8"?>
<ds:datastoreItem xmlns:ds="http://schemas.openxmlformats.org/officeDocument/2006/customXml" ds:itemID="{B6B6227A-A416-48E8-BB06-68E4AF36F035}">
  <ds:schemaRefs>
    <ds:schemaRef ds:uri="http://schemas.microsoft.com/office/2006/metadata/longProperties"/>
    <ds:schemaRef ds:uri=""/>
  </ds:schemaRefs>
</ds:datastoreItem>
</file>

<file path=docProps/app.xml><?xml version="1.0" encoding="utf-8"?>
<Properties xmlns="http://schemas.openxmlformats.org/officeDocument/2006/extended-properties" xmlns:vt="http://schemas.openxmlformats.org/officeDocument/2006/docPropsVTypes">
  <Template/>
  <TotalTime>1640</TotalTime>
  <Words>951</Words>
  <Application>Microsoft Office PowerPoint</Application>
  <PresentationFormat>On-screen Show (4:3)</PresentationFormat>
  <Paragraphs>64</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Verdana</vt:lpstr>
      <vt:lpstr>Wingdings</vt:lpstr>
      <vt:lpstr>Wingdings 3</vt:lpstr>
      <vt:lpstr>Default Design</vt:lpstr>
      <vt:lpstr>PowerPoint Presentation</vt:lpstr>
      <vt:lpstr>Long Term Care Rider coverage options</vt:lpstr>
      <vt:lpstr>Restoration Benefits Rider </vt:lpstr>
      <vt:lpstr>Advantages of the Long Term Care Rider</vt:lpstr>
      <vt:lpstr>PowerPoint Presentation</vt:lpstr>
    </vt:vector>
  </TitlesOfParts>
  <Company>Unum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Care rider employee education presentation (EN-1957)</dc:title>
  <dc:creator>Unum</dc:creator>
  <cp:lastModifiedBy>Walden, Vanessa</cp:lastModifiedBy>
  <cp:revision>172</cp:revision>
  <dcterms:created xsi:type="dcterms:W3CDTF">2009-06-29T19:55:27Z</dcterms:created>
  <dcterms:modified xsi:type="dcterms:W3CDTF">2023-11-17T18:30:44Z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f256a0745ed4d36840484004a1e658f">
    <vt:lpwstr/>
  </property>
  <property fmtid="{D5CDD505-2E9C-101B-9397-08002B2CF9AE}" pid="3" name="Services">
    <vt:lpwstr/>
  </property>
  <property fmtid="{D5CDD505-2E9C-101B-9397-08002B2CF9AE}" pid="4" name="display_urn:schemas-microsoft-com:office:office#Editor">
    <vt:lpwstr>Klindt, Todd</vt:lpwstr>
  </property>
  <property fmtid="{D5CDD505-2E9C-101B-9397-08002B2CF9AE}" pid="5" name="Order">
    <vt:lpwstr>100.000000000000</vt:lpwstr>
  </property>
  <property fmtid="{D5CDD505-2E9C-101B-9397-08002B2CF9AE}" pid="6" name="MarketIntelligence">
    <vt:lpwstr/>
  </property>
  <property fmtid="{D5CDD505-2E9C-101B-9397-08002B2CF9AE}" pid="7" name="Audience">
    <vt:lpwstr>Employee/Individual</vt:lpwstr>
  </property>
  <property fmtid="{D5CDD505-2E9C-101B-9397-08002B2CF9AE}" pid="8" name="e43d9284d07742be86c345ba315e7ddf">
    <vt:lpwstr/>
  </property>
  <property fmtid="{D5CDD505-2E9C-101B-9397-08002B2CF9AE}" pid="9" name="CompetitorCompany">
    <vt:lpwstr/>
  </property>
  <property fmtid="{D5CDD505-2E9C-101B-9397-08002B2CF9AE}" pid="10" name="a04123f1b8a34740adc668caecbcec68">
    <vt:lpwstr/>
  </property>
  <property fmtid="{D5CDD505-2E9C-101B-9397-08002B2CF9AE}" pid="11" name="display_urn:schemas-microsoft-com:office:office#Author">
    <vt:lpwstr>Klindt, Todd</vt:lpwstr>
  </property>
  <property fmtid="{D5CDD505-2E9C-101B-9397-08002B2CF9AE}" pid="12" name="DocumentLanguage">
    <vt:lpwstr>English</vt:lpwstr>
  </property>
  <property fmtid="{D5CDD505-2E9C-101B-9397-08002B2CF9AE}" pid="13" name="MarketingMaterial">
    <vt:lpwstr>;#Presentation;#</vt:lpwstr>
  </property>
  <property fmtid="{D5CDD505-2E9C-101B-9397-08002B2CF9AE}" pid="14" name="TechnologyPartner">
    <vt:lpwstr/>
  </property>
  <property fmtid="{D5CDD505-2E9C-101B-9397-08002B2CF9AE}" pid="15" name="od7e1b58efbf429ba8cb4d14afb48703">
    <vt:lpwstr>Long Term Care (LTC)|fb16664b-7770-4f13-98fd-baf3bd402c87</vt:lpwstr>
  </property>
  <property fmtid="{D5CDD505-2E9C-101B-9397-08002B2CF9AE}" pid="16" name="Industry">
    <vt:lpwstr/>
  </property>
  <property fmtid="{D5CDD505-2E9C-101B-9397-08002B2CF9AE}" pid="17" name="k2991238d1a844208f1309a20c0046b3">
    <vt:lpwstr/>
  </property>
  <property fmtid="{D5CDD505-2E9C-101B-9397-08002B2CF9AE}" pid="18" name="Toolkit">
    <vt:lpwstr/>
  </property>
  <property fmtid="{D5CDD505-2E9C-101B-9397-08002B2CF9AE}" pid="19" name="f5ee3dd5381f402e9a5b09bfab8ef4ce">
    <vt:lpwstr/>
  </property>
  <property fmtid="{D5CDD505-2E9C-101B-9397-08002B2CF9AE}" pid="20" name="Products">
    <vt:lpwstr>154;#Long Term Care (LTC)|fb16664b-7770-4f13-98fd-baf3bd402c87</vt:lpwstr>
  </property>
  <property fmtid="{D5CDD505-2E9C-101B-9397-08002B2CF9AE}" pid="21" name="TrainingMaterial">
    <vt:lpwstr/>
  </property>
  <property fmtid="{D5CDD505-2E9C-101B-9397-08002B2CF9AE}" pid="22" name="n94c812c35c24422aea448c78765c760">
    <vt:lpwstr/>
  </property>
  <property fmtid="{D5CDD505-2E9C-101B-9397-08002B2CF9AE}" pid="23" name="BrokerPartner">
    <vt:lpwstr/>
  </property>
  <property fmtid="{D5CDD505-2E9C-101B-9397-08002B2CF9AE}" pid="24" name="Enrollment">
    <vt:lpwstr/>
  </property>
  <property fmtid="{D5CDD505-2E9C-101B-9397-08002B2CF9AE}" pid="25" name="TaxCatchAll">
    <vt:lpwstr>147;#Maryland|1b70ad59-e452-4ec9-943e-a2a692ac3bc8;#146;#Kansas|20608f33-fb2b-48b0-99d6-8edd0b09f1dd;#145;#Idaho|02008dfe-bb83-443f-af09-e0f8368dd5ef;#143;#Massachusetts|e4471458-4064-45df-af25-3382dedbef03;#137;#Oregon|c8b77d8a-c9aa-486e-adc3-a1636669be5</vt:lpwstr>
  </property>
  <property fmtid="{D5CDD505-2E9C-101B-9397-08002B2CF9AE}" pid="26" name="AssetID">
    <vt:lpwstr>36518505</vt:lpwstr>
  </property>
  <property fmtid="{D5CDD505-2E9C-101B-9397-08002B2CF9AE}" pid="27" name="ReleaseDate">
    <vt:lpwstr>2019-09-01T00:00:00Z</vt:lpwstr>
  </property>
  <property fmtid="{D5CDD505-2E9C-101B-9397-08002B2CF9AE}" pid="28" name="Expires">
    <vt:lpwstr>2023-09-01T00:00:00Z</vt:lpwstr>
  </property>
  <property fmtid="{D5CDD505-2E9C-101B-9397-08002B2CF9AE}" pid="29" name="StateVersionsAvailable">
    <vt:lpwstr>119;#Arizona|2ec31eb3-d081-4aa2-9bf2-0b8388391b48;#118;#California|3043d591-2d26-498b-86d5-cbd7bdca1996;#133;#Connecticut|b43c044f-3929-4a5b-82ca-1ebdce5277fa;#145;#Idaho|02008dfe-bb83-443f-af09-e0f8368dd5ef;#132;#Florida|aead287c-701c-479e-b802-800d32f99bc4;#146;#Kansas|20608f33-fb2b-48b0-99d6-8edd0b09f1dd;#143;#Massachusetts|e4471458-4064-45df-af25-3382dedbef03;#147;#Maryland|1b70ad59-e452-4ec9-943e-a2a692ac3bc8;#120;#North Carolina|0768c232-4495-44df-92df-caacb3f39bca;#148;#Nevada|0b63dd53-1af4-4194-92e3-14a4390a3c34;#124;#Oklahoma|e269a0e8-19db-4f67-a8d7-f3769b2cac67;#137;#Oregon|c8b77d8a-c9aa-486e-adc3-a1636669be5b;#125;#Pennsylvania|0babc2f5-d3df-433e-a6a9-797c5cd3bdee;#126;#Rhode Island|eb55a3ac-b896-4c83-b27f-4b0df814c861;#129;#Texas|c5ee0c52-35d4-4922-813a-7110014f7f73;#131;#Wisconsin|e8eb8838-0d4a-4034-91f8-54e675a94e6e</vt:lpwstr>
  </property>
  <property fmtid="{D5CDD505-2E9C-101B-9397-08002B2CF9AE}" pid="30" name="fa0f54f870964613ba60d2c7c90780bf">
    <vt:lpwstr>Arizona|2ec31eb3-d081-4aa2-9bf2-0b8388391b48;California|3043d591-2d26-498b-86d5-cbd7bdca1996;Connecticut|b43c044f-3929-4a5b-82ca-1ebdce5277fa;Idaho|02008dfe-bb83-443f-af09-e0f8368dd5ef;Florida|aead287c-701c-479e-b802-800d32f99bc4;Kansas|20608f33-fb2b-48b0</vt:lpwstr>
  </property>
  <property fmtid="{D5CDD505-2E9C-101B-9397-08002B2CF9AE}" pid="31" name="display_urn:schemas-microsoft-com:office:office#DocumentOwner">
    <vt:lpwstr>Henson, Annise Smith</vt:lpwstr>
  </property>
  <property fmtid="{D5CDD505-2E9C-101B-9397-08002B2CF9AE}" pid="32" name="DocumentOwner">
    <vt:lpwstr>33</vt:lpwstr>
  </property>
  <property fmtid="{D5CDD505-2E9C-101B-9397-08002B2CF9AE}" pid="33" name="display_urn:schemas-microsoft-com:office:office#SharedWithUsers">
    <vt:lpwstr>Teto, Michelle Marie</vt:lpwstr>
  </property>
  <property fmtid="{D5CDD505-2E9C-101B-9397-08002B2CF9AE}" pid="34" name="SharedWithUsers">
    <vt:lpwstr>284;#Teto, Michelle Marie</vt:lpwstr>
  </property>
  <property fmtid="{D5CDD505-2E9C-101B-9397-08002B2CF9AE}" pid="35" name="bffbdeb7ab554415ba79c47ae8e4ea51">
    <vt:lpwstr/>
  </property>
  <property fmtid="{D5CDD505-2E9C-101B-9397-08002B2CF9AE}" pid="36" name="WorkUnit">
    <vt:lpwstr/>
  </property>
  <property fmtid="{D5CDD505-2E9C-101B-9397-08002B2CF9AE}" pid="37" name="MediaServiceImageTags">
    <vt:lpwstr/>
  </property>
  <property fmtid="{D5CDD505-2E9C-101B-9397-08002B2CF9AE}" pid="38" name="lcf76f155ced4ddcb4097134ff3c332f">
    <vt:lpwstr/>
  </property>
  <property fmtid="{D5CDD505-2E9C-101B-9397-08002B2CF9AE}" pid="39" name="Changetype">
    <vt:lpwstr>Minor change</vt:lpwstr>
  </property>
  <property fmtid="{D5CDD505-2E9C-101B-9397-08002B2CF9AE}" pid="40" name="ContentTypeId">
    <vt:lpwstr>0x010100CF6AA253BAF93A47B3CD1B70650DABEF010100BA30CA3D88DC2A4A822A121850073495</vt:lpwstr>
  </property>
</Properties>
</file>