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
  </p:notesMasterIdLst>
  <p:sldIdLst>
    <p:sldId id="269" r:id="rId2"/>
    <p:sldId id="276" r:id="rId3"/>
    <p:sldId id="285" r:id="rId4"/>
    <p:sldId id="287" r:id="rId5"/>
    <p:sldId id="283" r:id="rId6"/>
  </p:sldIdLst>
  <p:sldSz cx="9144000" cy="6858000" type="screen4x3"/>
  <p:notesSz cx="6985000" cy="9271000"/>
  <p:defaultTextStyle>
    <a:defPPr>
      <a:defRPr lang="en-US"/>
    </a:defPPr>
    <a:lvl1pPr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se Henson" initials="#adaja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4F2EC"/>
    <a:srgbClr val="FFF1E1"/>
    <a:srgbClr val="DEEDFE"/>
    <a:srgbClr val="DEF9BD"/>
    <a:srgbClr val="E8E4D7"/>
    <a:srgbClr val="44D4D1"/>
    <a:srgbClr val="E7E7E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78" autoAdjust="0"/>
  </p:normalViewPr>
  <p:slideViewPr>
    <p:cSldViewPr snapToGrid="0">
      <p:cViewPr>
        <p:scale>
          <a:sx n="100" d="100"/>
          <a:sy n="100" d="100"/>
        </p:scale>
        <p:origin x="-210" y="-90"/>
      </p:cViewPr>
      <p:guideLst>
        <p:guide orient="horz" pos="860"/>
        <p:guide orient="horz" pos="494"/>
        <p:guide orient="horz" pos="4021"/>
        <p:guide pos="471"/>
        <p:guide pos="474"/>
        <p:guide pos="256"/>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74" y="1026"/>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atin typeface="Verdana" pitchFamily="34" charset="0"/>
                <a:ea typeface="+mn-ea"/>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pitchFamily="34" charset="-128"/>
              </a:defRPr>
            </a:lvl1pPr>
          </a:lstStyle>
          <a:p>
            <a:pPr>
              <a:defRPr/>
            </a:pPr>
            <a:fld id="{835E180C-E150-46EA-BF43-B22BE3D06865}" type="datetimeFigureOut">
              <a:rPr lang="en-US"/>
              <a:pPr>
                <a:defRPr/>
              </a:pPr>
              <a:t>6/16/2015</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atin typeface="Verdana" pitchFamily="34" charset="0"/>
                <a:ea typeface="+mn-ea"/>
              </a:defRPr>
            </a:lvl1pPr>
          </a:lstStyle>
          <a:p>
            <a:pPr>
              <a:defRPr/>
            </a:pPr>
            <a:endParaRPr lang="en-US"/>
          </a:p>
        </p:txBody>
      </p:sp>
      <p:sp>
        <p:nvSpPr>
          <p:cNvPr id="7" name="Slide Number Placeholder 6"/>
          <p:cNvSpPr>
            <a:spLocks noGrp="1"/>
          </p:cNvSpPr>
          <p:nvPr>
            <p:ph type="sldNum" sz="quarter" idx="5"/>
          </p:nvPr>
        </p:nvSpPr>
        <p:spPr>
          <a:xfrm>
            <a:off x="3956050" y="8805863"/>
            <a:ext cx="3027363" cy="46355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pitchFamily="34" charset="-128"/>
              </a:defRPr>
            </a:lvl1pPr>
          </a:lstStyle>
          <a:p>
            <a:pPr>
              <a:defRPr/>
            </a:pPr>
            <a:fld id="{47434790-EC38-4828-A13C-45CF3DA7F6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noFill/>
          <a:ln>
            <a:miter lim="800000"/>
            <a:headEnd/>
            <a:tailEnd/>
          </a:ln>
        </p:spPr>
        <p:txBody>
          <a:bodyPr/>
          <a:lstStyle/>
          <a:p>
            <a:fld id="{FE75F3D1-5BAC-4D0B-8581-ECC155C7DD0F}" type="slidenum">
              <a:rPr lang="en-US" smtClean="0">
                <a:latin typeface="Arial" charset="0"/>
              </a:rPr>
              <a:pPr/>
              <a:t>1</a:t>
            </a:fld>
            <a:endParaRPr lang="en-US" smtClean="0">
              <a:latin typeface="Arial" charset="0"/>
            </a:endParaRPr>
          </a:p>
        </p:txBody>
      </p:sp>
      <p:sp>
        <p:nvSpPr>
          <p:cNvPr id="8195" name="Rectangle 7"/>
          <p:cNvSpPr txBox="1">
            <a:spLocks noGrp="1" noChangeArrowheads="1"/>
          </p:cNvSpPr>
          <p:nvPr/>
        </p:nvSpPr>
        <p:spPr bwMode="auto">
          <a:xfrm>
            <a:off x="3956050" y="8805863"/>
            <a:ext cx="3027363" cy="463550"/>
          </a:xfrm>
          <a:prstGeom prst="rect">
            <a:avLst/>
          </a:prstGeom>
          <a:noFill/>
          <a:ln w="9525">
            <a:noFill/>
            <a:miter lim="800000"/>
            <a:headEnd/>
            <a:tailEnd/>
          </a:ln>
        </p:spPr>
        <p:txBody>
          <a:bodyPr lIns="91426" tIns="45713" rIns="91426" bIns="45713" anchor="b"/>
          <a:lstStyle/>
          <a:p>
            <a:pPr algn="r" defTabSz="912813"/>
            <a:fld id="{D7559A06-8D80-4861-A5D1-FAE83324BCE3}" type="slidenum">
              <a:rPr lang="en-US" sz="1200"/>
              <a:pPr algn="r" defTabSz="912813"/>
              <a:t>1</a:t>
            </a:fld>
            <a:endParaRPr lang="en-US" sz="1200"/>
          </a:p>
        </p:txBody>
      </p:sp>
      <p:sp>
        <p:nvSpPr>
          <p:cNvPr id="819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7" name="Rectangle 3"/>
          <p:cNvSpPr>
            <a:spLocks noGrp="1" noChangeArrowheads="1"/>
          </p:cNvSpPr>
          <p:nvPr>
            <p:ph type="body" idx="1"/>
          </p:nvPr>
        </p:nvSpPr>
        <p:spPr bwMode="auto">
          <a:noFill/>
        </p:spPr>
        <p:txBody>
          <a:bodyPr wrap="square" lIns="91426" tIns="45713" rIns="91426" bIns="45713"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818C9220-AB04-45DA-97E0-F995032558FC}" type="slidenum">
              <a:rPr lang="en-US" smtClean="0">
                <a:latin typeface="Arial" charset="0"/>
              </a:rPr>
              <a:pPr/>
              <a:t>2</a:t>
            </a:fld>
            <a:endParaRPr lang="en-US" smtClean="0">
              <a:latin typeface="Arial" charset="0"/>
            </a:endParaRPr>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Clr>
                <a:schemeClr val="accent2"/>
              </a:buClr>
              <a:buFont typeface="Wingdings" pitchFamily="2" charset="2"/>
              <a:buNone/>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EMPLOYER CHOICE. Once chosen by the employer, all eligible employees and spouses ages </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15 - 70 with face amounts of $10,000 or more automatically receive the LTC Rider.</a:t>
            </a: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LTC rider can provide a maximum monthly benefit for nursing home care of the lesser of 6% of the death benefit, (minus any policy debt) at the end of the elimination period, or $3,000.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rider also can provide a maximum monthly benefit for home health care or adult day care of the lesser of 4% of the death benefit, less any policy debt at the end of the elimination period, or $1,500.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Provides for a Waiver of Premium rider even if the policy does not have the Waiver of Premium rider.</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maximum lifetime value is equal to 100% of the death benefit, less any policy debt.</a:t>
            </a:r>
          </a:p>
          <a:p>
            <a:pPr lvl="1" eaLnBrk="1" hangingPunct="1">
              <a:spcBef>
                <a:spcPct val="0"/>
              </a:spcBef>
              <a:buClr>
                <a:schemeClr val="accent2"/>
              </a:buClr>
              <a:buFont typeface="Wingdings" pitchFamily="2" charset="2"/>
              <a:buChar char="§"/>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latin typeface="Arial" charset="0"/>
                <a:ea typeface="ＭＳ Ｐゴシック" pitchFamily="34" charset="-128"/>
              </a:rPr>
              <a:t>Transition statement: Let</a:t>
            </a:r>
            <a:r>
              <a:rPr lang="ja-JP" altLang="en-US" smtClean="0">
                <a:latin typeface="Arial" charset="0"/>
                <a:ea typeface="ＭＳ Ｐゴシック" pitchFamily="34" charset="-128"/>
              </a:rPr>
              <a:t>’</a:t>
            </a:r>
            <a:r>
              <a:rPr lang="en-US" altLang="ja-JP" smtClean="0">
                <a:latin typeface="Arial" charset="0"/>
                <a:ea typeface="ＭＳ Ｐゴシック" pitchFamily="34" charset="-128"/>
              </a:rPr>
              <a:t>s take a closer look at the additional options under the long term care benefit rider….. </a:t>
            </a:r>
          </a:p>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F59D277C-A1DF-4423-B65A-9246C13D6A91}" type="slidenum">
              <a:rPr lang="en-US" smtClean="0">
                <a:latin typeface="Arial" charset="0"/>
              </a:rPr>
              <a:pPr/>
              <a:t>3</a:t>
            </a:fld>
            <a:endParaRPr lang="en-US" smtClean="0">
              <a:latin typeface="Arial" charset="0"/>
            </a:endParaRPr>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34" charset="-128"/>
              </a:rPr>
              <a:t>Available at initial offering to employees and spouses ages 15 to 70. All newly eligible adult policies will automatically</a:t>
            </a:r>
          </a:p>
          <a:p>
            <a:r>
              <a:rPr lang="en-US" smtClean="0">
                <a:ea typeface="ＭＳ Ｐゴシック" pitchFamily="34" charset="-128"/>
              </a:rPr>
              <a:t>receive the Long Term Care Rider and Continuation Benefit Rider.</a:t>
            </a:r>
          </a:p>
          <a:p>
            <a:r>
              <a:rPr lang="en-US" smtClean="0">
                <a:ea typeface="ＭＳ Ｐゴシック" pitchFamily="34" charset="-128"/>
              </a:rPr>
              <a:t>• Available with policy’s specified amount (face amount) of</a:t>
            </a:r>
          </a:p>
          <a:p>
            <a:r>
              <a:rPr lang="en-US" smtClean="0">
                <a:ea typeface="ＭＳ Ｐゴシック" pitchFamily="34" charset="-128"/>
              </a:rPr>
              <a:t>at least $18,000.</a:t>
            </a:r>
          </a:p>
          <a:p>
            <a:endParaRPr lang="en-US" smtClean="0">
              <a:solidFill>
                <a:srgbClr val="EB1903"/>
              </a:solidFill>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Go over slide points</a:t>
            </a: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buClr>
                <a:schemeClr val="accent2"/>
              </a:buClr>
              <a:buFont typeface="Wingdings" pitchFamily="2" charset="2"/>
              <a:buNone/>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latin typeface="Arial" charset="0"/>
                <a:ea typeface="ＭＳ Ｐゴシック" pitchFamily="34" charset="-128"/>
              </a:rPr>
              <a:t>Transition statement: Let</a:t>
            </a:r>
            <a:r>
              <a:rPr lang="ja-JP" altLang="en-US" smtClean="0">
                <a:latin typeface="Arial" charset="0"/>
                <a:ea typeface="ＭＳ Ｐゴシック" pitchFamily="34" charset="-128"/>
              </a:rPr>
              <a:t>’</a:t>
            </a:r>
            <a:r>
              <a:rPr lang="en-US" altLang="ja-JP" smtClean="0">
                <a:latin typeface="Arial" charset="0"/>
                <a:ea typeface="ＭＳ Ｐゴシック" pitchFamily="34" charset="-128"/>
              </a:rPr>
              <a:t>s take a closer look at the additional options under the long term care benefit rider….. </a:t>
            </a:r>
          </a:p>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ln>
            <a:miter lim="800000"/>
            <a:headEnd/>
            <a:tailEnd/>
          </a:ln>
        </p:spPr>
        <p:txBody>
          <a:bodyPr/>
          <a:lstStyle/>
          <a:p>
            <a:fld id="{A6FD1758-39B1-4BB6-A1D2-4E61A72BEDF5}" type="slidenum">
              <a:rPr lang="en-US" smtClean="0">
                <a:latin typeface="Arial" charset="0"/>
              </a:rPr>
              <a:pPr/>
              <a:t>4</a:t>
            </a:fld>
            <a:endParaRPr lang="en-US" smtClean="0">
              <a:latin typeface="Arial" charset="0"/>
            </a:endParaRPr>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solidFill>
                  <a:srgbClr val="EB1903"/>
                </a:solidFill>
                <a:latin typeface="Arial" charset="0"/>
                <a:ea typeface="ＭＳ Ｐゴシック" pitchFamily="34" charset="-128"/>
              </a:rPr>
              <a:t>Go over slide points. Delete any statement that may not apply based on specific plan design. </a:t>
            </a:r>
          </a:p>
          <a:p>
            <a:pPr eaLnBrk="1" hangingPunct="1">
              <a:spcBef>
                <a:spcPct val="0"/>
              </a:spcBef>
            </a:pPr>
            <a:endParaRPr lang="en-US" smtClean="0">
              <a:solidFill>
                <a:srgbClr val="EB1903"/>
              </a:solidFill>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fld id="{21D89143-6578-429D-9E16-A8518216F92F}" type="slidenum">
              <a:rPr lang="en-US" smtClean="0">
                <a:latin typeface="Arial" charset="0"/>
              </a:rPr>
              <a:pPr/>
              <a:t>5</a:t>
            </a:fld>
            <a:endParaRPr lang="en-US" smtClean="0">
              <a:latin typeface="Arial" charset="0"/>
            </a:endParaRPr>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9063" y="288925"/>
            <a:ext cx="2019300" cy="5346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88925"/>
            <a:ext cx="5910263" cy="5346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485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userDrawn="1"/>
        </p:nvSpPr>
        <p:spPr bwMode="auto">
          <a:xfrm>
            <a:off x="346075" y="6461125"/>
            <a:ext cx="933450" cy="342900"/>
          </a:xfrm>
          <a:prstGeom prst="rect">
            <a:avLst/>
          </a:prstGeom>
          <a:solidFill>
            <a:schemeClr val="bg1"/>
          </a:solidFill>
          <a:ln w="9525">
            <a:noFill/>
            <a:miter lim="800000"/>
            <a:headEnd/>
            <a:tailEnd/>
          </a:ln>
        </p:spPr>
        <p:txBody>
          <a:bodyPr wrap="none" anchor="ctr"/>
          <a:lstStyle/>
          <a:p>
            <a:pPr>
              <a:defRPr/>
            </a:pPr>
            <a:endParaRPr lang="en-US"/>
          </a:p>
        </p:txBody>
      </p:sp>
      <p:sp>
        <p:nvSpPr>
          <p:cNvPr id="1027" name="Rectangle 3"/>
          <p:cNvSpPr>
            <a:spLocks noGrp="1" noChangeArrowheads="1"/>
          </p:cNvSpPr>
          <p:nvPr>
            <p:ph type="body" idx="1"/>
          </p:nvPr>
        </p:nvSpPr>
        <p:spPr bwMode="auto">
          <a:xfrm>
            <a:off x="406400" y="1109663"/>
            <a:ext cx="80645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2"/>
          <p:cNvSpPr>
            <a:spLocks noGrp="1" noChangeArrowheads="1"/>
          </p:cNvSpPr>
          <p:nvPr>
            <p:ph type="title"/>
          </p:nvPr>
        </p:nvSpPr>
        <p:spPr bwMode="auto">
          <a:xfrm>
            <a:off x="406400" y="288925"/>
            <a:ext cx="8081963" cy="561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ChangeArrowheads="1"/>
          </p:cNvSpPr>
          <p:nvPr/>
        </p:nvSpPr>
        <p:spPr bwMode="black">
          <a:xfrm>
            <a:off x="8505825" y="6524625"/>
            <a:ext cx="800100" cy="476250"/>
          </a:xfrm>
          <a:prstGeom prst="rect">
            <a:avLst/>
          </a:prstGeom>
          <a:noFill/>
          <a:ln w="9525">
            <a:noFill/>
            <a:miter lim="800000"/>
            <a:headEnd/>
            <a:tailEnd/>
          </a:ln>
        </p:spPr>
        <p:txBody>
          <a:bodyPr/>
          <a:lstStyle/>
          <a:p>
            <a:pPr algn="ctr" eaLnBrk="0" hangingPunct="0">
              <a:defRPr/>
            </a:pPr>
            <a:fld id="{E444F666-0CC8-42A6-ADB0-5061055DB5EF}" type="slidenum">
              <a:rPr lang="en-US" sz="1200">
                <a:solidFill>
                  <a:srgbClr val="777777"/>
                </a:solidFill>
              </a:rPr>
              <a:pPr algn="ctr" eaLnBrk="0" hangingPunct="0">
                <a:defRPr/>
              </a:pPr>
              <a:t>‹#›</a:t>
            </a:fld>
            <a:endParaRPr lang="en-US" sz="1200">
              <a:solidFill>
                <a:srgbClr val="777777"/>
              </a:solidFill>
            </a:endParaRPr>
          </a:p>
        </p:txBody>
      </p:sp>
      <p:sp>
        <p:nvSpPr>
          <p:cNvPr id="1030" name="Line 20"/>
          <p:cNvSpPr>
            <a:spLocks noChangeShapeType="1"/>
          </p:cNvSpPr>
          <p:nvPr userDrawn="1"/>
        </p:nvSpPr>
        <p:spPr bwMode="auto">
          <a:xfrm>
            <a:off x="0" y="925513"/>
            <a:ext cx="9144000" cy="0"/>
          </a:xfrm>
          <a:prstGeom prst="line">
            <a:avLst/>
          </a:prstGeom>
          <a:noFill/>
          <a:ln w="9525">
            <a:solidFill>
              <a:schemeClr val="accent2"/>
            </a:solidFill>
            <a:round/>
            <a:headEnd/>
            <a:tailEnd/>
          </a:ln>
        </p:spPr>
        <p:txBody>
          <a:bodyPr/>
          <a:lstStyle/>
          <a:p>
            <a:pPr>
              <a:defRPr/>
            </a:pPr>
            <a:endParaRPr lang="en-US"/>
          </a:p>
        </p:txBody>
      </p:sp>
      <p:pic>
        <p:nvPicPr>
          <p:cNvPr id="1031" name="Picture 24" descr="InteriorPage_lr"/>
          <p:cNvPicPr>
            <a:picLocks noChangeAspect="1" noChangeArrowheads="1"/>
          </p:cNvPicPr>
          <p:nvPr userDrawn="1"/>
        </p:nvPicPr>
        <p:blipFill>
          <a:blip r:embed="rId13" cstate="print"/>
          <a:srcRect/>
          <a:stretch>
            <a:fillRect/>
          </a:stretch>
        </p:blipFill>
        <p:spPr bwMode="auto">
          <a:xfrm>
            <a:off x="0" y="6426200"/>
            <a:ext cx="8810625" cy="431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2"/>
          </a:solidFill>
          <a:latin typeface="+mj-lt"/>
          <a:ea typeface="ＭＳ Ｐゴシック" charset="0"/>
          <a:cs typeface="+mj-cs"/>
        </a:defRPr>
      </a:lvl1pPr>
      <a:lvl2pPr algn="l" rtl="0" eaLnBrk="0" fontAlgn="base" hangingPunct="0">
        <a:spcBef>
          <a:spcPct val="0"/>
        </a:spcBef>
        <a:spcAft>
          <a:spcPct val="0"/>
        </a:spcAft>
        <a:defRPr sz="2000" b="1">
          <a:solidFill>
            <a:schemeClr val="tx2"/>
          </a:solidFill>
          <a:latin typeface="Verdana" pitchFamily="34" charset="0"/>
          <a:ea typeface="ＭＳ Ｐゴシック" charset="0"/>
        </a:defRPr>
      </a:lvl2pPr>
      <a:lvl3pPr algn="l" rtl="0" eaLnBrk="0" fontAlgn="base" hangingPunct="0">
        <a:spcBef>
          <a:spcPct val="0"/>
        </a:spcBef>
        <a:spcAft>
          <a:spcPct val="0"/>
        </a:spcAft>
        <a:defRPr sz="2000" b="1">
          <a:solidFill>
            <a:schemeClr val="tx2"/>
          </a:solidFill>
          <a:latin typeface="Verdana" pitchFamily="34" charset="0"/>
          <a:ea typeface="ＭＳ Ｐゴシック" charset="0"/>
        </a:defRPr>
      </a:lvl3pPr>
      <a:lvl4pPr algn="l" rtl="0" eaLnBrk="0" fontAlgn="base" hangingPunct="0">
        <a:spcBef>
          <a:spcPct val="0"/>
        </a:spcBef>
        <a:spcAft>
          <a:spcPct val="0"/>
        </a:spcAft>
        <a:defRPr sz="2000" b="1">
          <a:solidFill>
            <a:schemeClr val="tx2"/>
          </a:solidFill>
          <a:latin typeface="Verdana" pitchFamily="34" charset="0"/>
          <a:ea typeface="ＭＳ Ｐゴシック" charset="0"/>
        </a:defRPr>
      </a:lvl4pPr>
      <a:lvl5pPr algn="l" rtl="0" eaLnBrk="0" fontAlgn="base" hangingPunct="0">
        <a:spcBef>
          <a:spcPct val="0"/>
        </a:spcBef>
        <a:spcAft>
          <a:spcPct val="0"/>
        </a:spcAft>
        <a:defRPr sz="2000" b="1">
          <a:solidFill>
            <a:schemeClr val="tx2"/>
          </a:solidFill>
          <a:latin typeface="Verdana" pitchFamily="34" charset="0"/>
          <a:ea typeface="ＭＳ Ｐゴシック" charset="0"/>
        </a:defRPr>
      </a:lvl5pPr>
      <a:lvl6pPr marL="457200" algn="l" rtl="0" fontAlgn="base">
        <a:spcBef>
          <a:spcPct val="0"/>
        </a:spcBef>
        <a:spcAft>
          <a:spcPct val="0"/>
        </a:spcAft>
        <a:defRPr sz="2000" b="1">
          <a:solidFill>
            <a:schemeClr val="tx2"/>
          </a:solidFill>
          <a:latin typeface="Verdana" pitchFamily="34" charset="0"/>
        </a:defRPr>
      </a:lvl6pPr>
      <a:lvl7pPr marL="914400" algn="l" rtl="0" fontAlgn="base">
        <a:spcBef>
          <a:spcPct val="0"/>
        </a:spcBef>
        <a:spcAft>
          <a:spcPct val="0"/>
        </a:spcAft>
        <a:defRPr sz="2000" b="1">
          <a:solidFill>
            <a:schemeClr val="tx2"/>
          </a:solidFill>
          <a:latin typeface="Verdana" pitchFamily="34" charset="0"/>
        </a:defRPr>
      </a:lvl7pPr>
      <a:lvl8pPr marL="1371600" algn="l" rtl="0" fontAlgn="base">
        <a:spcBef>
          <a:spcPct val="0"/>
        </a:spcBef>
        <a:spcAft>
          <a:spcPct val="0"/>
        </a:spcAft>
        <a:defRPr sz="2000" b="1">
          <a:solidFill>
            <a:schemeClr val="tx2"/>
          </a:solidFill>
          <a:latin typeface="Verdana" pitchFamily="34" charset="0"/>
        </a:defRPr>
      </a:lvl8pPr>
      <a:lvl9pPr marL="1828800" algn="l" rtl="0" fontAlgn="base">
        <a:spcBef>
          <a:spcPct val="0"/>
        </a:spcBef>
        <a:spcAft>
          <a:spcPct val="0"/>
        </a:spcAft>
        <a:defRPr sz="2000" b="1">
          <a:solidFill>
            <a:schemeClr val="tx2"/>
          </a:solidFill>
          <a:latin typeface="Verdana" pitchFamily="34" charset="0"/>
        </a:defRPr>
      </a:lvl9pPr>
    </p:titleStyle>
    <p:bodyStyle>
      <a:lvl1pPr marL="236538" indent="-236538" algn="l" rtl="0" eaLnBrk="0" fontAlgn="base" hangingPunct="0">
        <a:spcBef>
          <a:spcPct val="40000"/>
        </a:spcBef>
        <a:spcAft>
          <a:spcPct val="0"/>
        </a:spcAft>
        <a:buClr>
          <a:schemeClr val="accent2"/>
        </a:buClr>
        <a:buSzPct val="80000"/>
        <a:buFont typeface="Wingdings 3" pitchFamily="18" charset="2"/>
        <a:buChar char="u"/>
        <a:defRPr>
          <a:solidFill>
            <a:schemeClr val="tx1"/>
          </a:solidFill>
          <a:latin typeface="+mn-lt"/>
          <a:ea typeface="ＭＳ Ｐゴシック" charset="0"/>
          <a:cs typeface="+mn-cs"/>
        </a:defRPr>
      </a:lvl1pPr>
      <a:lvl2pPr marL="454025" indent="-215900" algn="l" rtl="0" eaLnBrk="0" fontAlgn="base" hangingPunct="0">
        <a:spcBef>
          <a:spcPct val="40000"/>
        </a:spcBef>
        <a:spcAft>
          <a:spcPct val="0"/>
        </a:spcAft>
        <a:buSzPct val="90000"/>
        <a:buFont typeface="Verdana" pitchFamily="34" charset="0"/>
        <a:buChar char="●"/>
        <a:defRPr sz="1600">
          <a:solidFill>
            <a:schemeClr val="tx1"/>
          </a:solidFill>
          <a:latin typeface="+mn-lt"/>
          <a:ea typeface="ＭＳ Ｐゴシック" charset="0"/>
        </a:defRPr>
      </a:lvl2pPr>
      <a:lvl3pPr marL="685800" indent="-230188" algn="l" rtl="0" eaLnBrk="0" fontAlgn="base" hangingPunct="0">
        <a:spcBef>
          <a:spcPct val="40000"/>
        </a:spcBef>
        <a:spcAft>
          <a:spcPct val="0"/>
        </a:spcAft>
        <a:buClr>
          <a:schemeClr val="bg2"/>
        </a:buClr>
        <a:buChar char="•"/>
        <a:defRPr sz="1600">
          <a:solidFill>
            <a:schemeClr val="tx1"/>
          </a:solidFill>
          <a:latin typeface="+mn-lt"/>
          <a:ea typeface="ＭＳ Ｐゴシック" charset="0"/>
        </a:defRPr>
      </a:lvl3pPr>
      <a:lvl4pPr marL="917575" indent="-230188" algn="l" rtl="0" eaLnBrk="0" fontAlgn="base" hangingPunct="0">
        <a:spcBef>
          <a:spcPct val="40000"/>
        </a:spcBef>
        <a:spcAft>
          <a:spcPct val="0"/>
        </a:spcAft>
        <a:buChar char="–"/>
        <a:defRPr sz="1600">
          <a:solidFill>
            <a:schemeClr val="tx1"/>
          </a:solidFill>
          <a:latin typeface="+mn-lt"/>
          <a:ea typeface="ＭＳ Ｐゴシック" charset="0"/>
        </a:defRPr>
      </a:lvl4pPr>
      <a:lvl5pPr marL="1136650" indent="-217488" algn="l" rtl="0" eaLnBrk="0" fontAlgn="base" hangingPunct="0">
        <a:spcBef>
          <a:spcPct val="40000"/>
        </a:spcBef>
        <a:spcAft>
          <a:spcPct val="0"/>
        </a:spcAft>
        <a:buChar char="»"/>
        <a:defRPr sz="1600">
          <a:solidFill>
            <a:schemeClr val="tx1"/>
          </a:solidFill>
          <a:latin typeface="+mn-lt"/>
          <a:ea typeface="ＭＳ Ｐゴシック" charset="0"/>
        </a:defRPr>
      </a:lvl5pPr>
      <a:lvl6pPr marL="1593850" indent="-217488" algn="l" rtl="0" fontAlgn="base">
        <a:spcBef>
          <a:spcPct val="40000"/>
        </a:spcBef>
        <a:spcAft>
          <a:spcPct val="0"/>
        </a:spcAft>
        <a:buChar char="»"/>
        <a:defRPr sz="1600">
          <a:solidFill>
            <a:schemeClr val="tx1"/>
          </a:solidFill>
          <a:latin typeface="+mn-lt"/>
        </a:defRPr>
      </a:lvl6pPr>
      <a:lvl7pPr marL="2051050" indent="-217488" algn="l" rtl="0" fontAlgn="base">
        <a:spcBef>
          <a:spcPct val="40000"/>
        </a:spcBef>
        <a:spcAft>
          <a:spcPct val="0"/>
        </a:spcAft>
        <a:buChar char="»"/>
        <a:defRPr sz="1600">
          <a:solidFill>
            <a:schemeClr val="tx1"/>
          </a:solidFill>
          <a:latin typeface="+mn-lt"/>
        </a:defRPr>
      </a:lvl7pPr>
      <a:lvl8pPr marL="2508250" indent="-217488" algn="l" rtl="0" fontAlgn="base">
        <a:spcBef>
          <a:spcPct val="40000"/>
        </a:spcBef>
        <a:spcAft>
          <a:spcPct val="0"/>
        </a:spcAft>
        <a:buChar char="»"/>
        <a:defRPr sz="1600">
          <a:solidFill>
            <a:schemeClr val="tx1"/>
          </a:solidFill>
          <a:latin typeface="+mn-lt"/>
        </a:defRPr>
      </a:lvl8pPr>
      <a:lvl9pPr marL="2965450" indent="-217488" algn="l" rtl="0" fontAlgn="base">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num.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4294967295"/>
          </p:nvPr>
        </p:nvSpPr>
        <p:spPr bwMode="auto">
          <a:xfrm>
            <a:off x="7010400" y="6470650"/>
            <a:ext cx="2133600" cy="476250"/>
          </a:xfrm>
          <a:prstGeom prst="rect">
            <a:avLst/>
          </a:prstGeom>
          <a:noFill/>
          <a:ln>
            <a:miter lim="800000"/>
            <a:headEnd/>
            <a:tailEnd/>
          </a:ln>
        </p:spPr>
        <p:txBody>
          <a:bodyPr/>
          <a:lstStyle/>
          <a:p>
            <a:fld id="{E69B75AF-48E4-4F90-98E1-01AEE4240A97}" type="slidenum">
              <a:rPr lang="en-US"/>
              <a:pPr/>
              <a:t>1</a:t>
            </a:fld>
            <a:endParaRPr lang="en-US"/>
          </a:p>
        </p:txBody>
      </p:sp>
      <p:pic>
        <p:nvPicPr>
          <p:cNvPr id="2051" name="Picture 5" descr="CoverArt"/>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2" name="Text Box 4"/>
          <p:cNvSpPr txBox="1">
            <a:spLocks noChangeArrowheads="1"/>
          </p:cNvSpPr>
          <p:nvPr/>
        </p:nvSpPr>
        <p:spPr bwMode="auto">
          <a:xfrm>
            <a:off x="2555875" y="5465763"/>
            <a:ext cx="5178425" cy="152400"/>
          </a:xfrm>
          <a:prstGeom prst="rect">
            <a:avLst/>
          </a:prstGeom>
          <a:noFill/>
          <a:ln w="9525">
            <a:noFill/>
            <a:miter lim="800000"/>
            <a:headEnd/>
            <a:tailEnd/>
          </a:ln>
        </p:spPr>
        <p:txBody>
          <a:bodyPr lIns="0" tIns="0" rIns="0" bIns="0">
            <a:spAutoFit/>
          </a:bodyPr>
          <a:lstStyle/>
          <a:p>
            <a:pPr>
              <a:spcBef>
                <a:spcPct val="50000"/>
              </a:spcBef>
              <a:tabLst>
                <a:tab pos="1947863" algn="l"/>
              </a:tabLst>
            </a:pPr>
            <a:r>
              <a:rPr lang="en-US" sz="1000" b="1"/>
              <a:t>Presenter</a:t>
            </a:r>
            <a:r>
              <a:rPr lang="ja-JP" altLang="en-US" sz="1000" b="1"/>
              <a:t>’</a:t>
            </a:r>
            <a:r>
              <a:rPr lang="en-US" altLang="ja-JP" sz="1000" b="1"/>
              <a:t>s</a:t>
            </a:r>
            <a:r>
              <a:rPr lang="en-US" altLang="ja-JP" sz="1000" b="1">
                <a:solidFill>
                  <a:srgbClr val="000000"/>
                </a:solidFill>
              </a:rPr>
              <a:t> name | Month/year</a:t>
            </a:r>
            <a:endParaRPr lang="en-US" sz="1000" b="1">
              <a:solidFill>
                <a:srgbClr val="000000"/>
              </a:solidFill>
            </a:endParaRPr>
          </a:p>
        </p:txBody>
      </p:sp>
      <p:sp>
        <p:nvSpPr>
          <p:cNvPr id="2053" name="Text Box 8"/>
          <p:cNvSpPr txBox="1">
            <a:spLocks noChangeArrowheads="1"/>
          </p:cNvSpPr>
          <p:nvPr/>
        </p:nvSpPr>
        <p:spPr bwMode="auto">
          <a:xfrm>
            <a:off x="2028825" y="2943225"/>
            <a:ext cx="6781800" cy="492125"/>
          </a:xfrm>
          <a:prstGeom prst="rect">
            <a:avLst/>
          </a:prstGeom>
          <a:noFill/>
          <a:ln w="9525">
            <a:noFill/>
            <a:miter lim="800000"/>
            <a:headEnd/>
            <a:tailEnd/>
          </a:ln>
        </p:spPr>
        <p:txBody>
          <a:bodyPr lIns="0" tIns="0" rIns="0" bIns="0" anchor="b">
            <a:spAutoFit/>
          </a:bodyPr>
          <a:lstStyle/>
          <a:p>
            <a:pPr>
              <a:spcBef>
                <a:spcPct val="50000"/>
              </a:spcBef>
            </a:pPr>
            <a:r>
              <a:rPr lang="en-US" sz="3200" b="1">
                <a:solidFill>
                  <a:schemeClr val="tx2"/>
                </a:solidFill>
              </a:rPr>
              <a:t>Long Term Care (LTC) Rider</a:t>
            </a:r>
          </a:p>
        </p:txBody>
      </p:sp>
      <p:sp>
        <p:nvSpPr>
          <p:cNvPr id="2054" name="Text Box 9"/>
          <p:cNvSpPr txBox="1">
            <a:spLocks noChangeArrowheads="1"/>
          </p:cNvSpPr>
          <p:nvPr/>
        </p:nvSpPr>
        <p:spPr bwMode="auto">
          <a:xfrm>
            <a:off x="2522538" y="4232275"/>
            <a:ext cx="5378450" cy="365125"/>
          </a:xfrm>
          <a:prstGeom prst="rect">
            <a:avLst/>
          </a:prstGeom>
          <a:noFill/>
          <a:ln w="9525">
            <a:noFill/>
            <a:miter lim="800000"/>
            <a:headEnd/>
            <a:tailEnd/>
          </a:ln>
        </p:spPr>
        <p:txBody>
          <a:bodyPr lIns="0" tIns="0" rIns="0" bIns="0" anchor="ctr">
            <a:spAutoFit/>
          </a:bodyPr>
          <a:lstStyle/>
          <a:p>
            <a:pPr>
              <a:spcBef>
                <a:spcPct val="50000"/>
              </a:spcBef>
            </a:pPr>
            <a:r>
              <a:rPr lang="en-US" sz="2400">
                <a:solidFill>
                  <a:schemeClr val="bg1"/>
                </a:solidFill>
              </a:rPr>
              <a:t>An overview of the benefits</a:t>
            </a:r>
          </a:p>
        </p:txBody>
      </p:sp>
      <p:sp>
        <p:nvSpPr>
          <p:cNvPr id="2055" name="Rectangle 5"/>
          <p:cNvSpPr>
            <a:spLocks noChangeArrowheads="1"/>
          </p:cNvSpPr>
          <p:nvPr/>
        </p:nvSpPr>
        <p:spPr bwMode="auto">
          <a:xfrm rot="10800000" flipV="1">
            <a:off x="80963" y="6543675"/>
            <a:ext cx="1524000" cy="228600"/>
          </a:xfrm>
          <a:prstGeom prst="rect">
            <a:avLst/>
          </a:prstGeom>
          <a:noFill/>
          <a:ln w="9525">
            <a:noFill/>
            <a:miter lim="800000"/>
            <a:headEnd/>
            <a:tailEnd/>
          </a:ln>
        </p:spPr>
        <p:txBody>
          <a:bodyPr>
            <a:spAutoFit/>
          </a:bodyPr>
          <a:lstStyle/>
          <a:p>
            <a:r>
              <a:rPr lang="en-US" sz="900" dirty="0" smtClean="0">
                <a:solidFill>
                  <a:schemeClr val="bg2"/>
                </a:solidFill>
              </a:rPr>
              <a:t>EN-1957-OR </a:t>
            </a:r>
            <a:r>
              <a:rPr lang="en-US" sz="900" dirty="0">
                <a:solidFill>
                  <a:schemeClr val="bg2"/>
                </a:solidFill>
              </a:rPr>
              <a:t>(7-15) </a:t>
            </a:r>
            <a:endParaRPr lang="en-US" dirty="0">
              <a:solidFill>
                <a:schemeClr val="bg2"/>
              </a:solidFill>
            </a:endParaRPr>
          </a:p>
        </p:txBody>
      </p:sp>
      <p:sp>
        <p:nvSpPr>
          <p:cNvPr id="2056" name="Text Box 4"/>
          <p:cNvSpPr txBox="1">
            <a:spLocks noChangeArrowheads="1"/>
          </p:cNvSpPr>
          <p:nvPr/>
        </p:nvSpPr>
        <p:spPr bwMode="auto">
          <a:xfrm rot="10800000" flipV="1">
            <a:off x="2522538" y="636588"/>
            <a:ext cx="5100637" cy="647700"/>
          </a:xfrm>
          <a:prstGeom prst="rect">
            <a:avLst/>
          </a:prstGeom>
          <a:noFill/>
          <a:ln w="9525">
            <a:noFill/>
            <a:miter lim="800000"/>
            <a:headEnd/>
            <a:tailEnd/>
          </a:ln>
        </p:spPr>
        <p:txBody>
          <a:bodyPr lIns="0" tIns="0" rIns="0" bIns="0">
            <a:spAutoFit/>
          </a:bodyPr>
          <a:lstStyle/>
          <a:p>
            <a:pPr>
              <a:tabLst>
                <a:tab pos="1947863" algn="l"/>
              </a:tabLst>
            </a:pPr>
            <a:r>
              <a:rPr lang="en-US" sz="1400" b="1"/>
              <a:t>Underwritten by:</a:t>
            </a:r>
          </a:p>
          <a:p>
            <a:pPr>
              <a:tabLst>
                <a:tab pos="1947863" algn="l"/>
              </a:tabLst>
            </a:pPr>
            <a:r>
              <a:rPr lang="en-US" sz="1400"/>
              <a:t>Provident Life and Accident Insurance Company</a:t>
            </a:r>
            <a:br>
              <a:rPr lang="en-US" sz="1400"/>
            </a:br>
            <a:endParaRPr lang="en-US" sz="1400"/>
          </a:p>
        </p:txBody>
      </p:sp>
      <p:sp>
        <p:nvSpPr>
          <p:cNvPr id="2057" name="Rectangle 8"/>
          <p:cNvSpPr>
            <a:spLocks noChangeArrowheads="1"/>
          </p:cNvSpPr>
          <p:nvPr/>
        </p:nvSpPr>
        <p:spPr bwMode="auto">
          <a:xfrm>
            <a:off x="5214938" y="6235700"/>
            <a:ext cx="3917950" cy="461963"/>
          </a:xfrm>
          <a:prstGeom prst="rect">
            <a:avLst/>
          </a:prstGeom>
          <a:noFill/>
          <a:ln w="9525">
            <a:noFill/>
            <a:miter lim="800000"/>
            <a:headEnd/>
            <a:tailEnd/>
          </a:ln>
        </p:spPr>
        <p:txBody>
          <a:bodyPr>
            <a:spAutoFit/>
          </a:bodyPr>
          <a:lstStyle/>
          <a:p>
            <a:r>
              <a:rPr lang="en-US" sz="1200"/>
              <a:t>This is a solicitation of insurance and contact will be made by a Unum insurance broker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3213" y="311150"/>
            <a:ext cx="8229600" cy="563563"/>
          </a:xfrm>
        </p:spPr>
        <p:txBody>
          <a:bodyPr/>
          <a:lstStyle/>
          <a:p>
            <a:pPr eaLnBrk="1" hangingPunct="1"/>
            <a:r>
              <a:rPr lang="en-US" dirty="0" smtClean="0">
                <a:ea typeface="ＭＳ Ｐゴシック" pitchFamily="34" charset="-128"/>
              </a:rPr>
              <a:t>Long Term Care Rider coverage</a:t>
            </a:r>
          </a:p>
        </p:txBody>
      </p:sp>
      <p:sp>
        <p:nvSpPr>
          <p:cNvPr id="3075" name="Rectangle 3"/>
          <p:cNvSpPr>
            <a:spLocks noGrp="1" noChangeArrowheads="1"/>
          </p:cNvSpPr>
          <p:nvPr>
            <p:ph idx="1"/>
          </p:nvPr>
        </p:nvSpPr>
        <p:spPr>
          <a:xfrm>
            <a:off x="700088" y="1281113"/>
            <a:ext cx="6519862" cy="4105275"/>
          </a:xfrm>
        </p:spPr>
        <p:txBody>
          <a:bodyPr/>
          <a:lstStyle/>
          <a:p>
            <a:pPr marL="0" lvl="1" indent="0" eaLnBrk="1" hangingPunct="1">
              <a:spcBef>
                <a:spcPts val="400"/>
              </a:spcBef>
              <a:buFontTx/>
              <a:buNone/>
            </a:pPr>
            <a:r>
              <a:rPr lang="en-US" sz="1800" b="1" dirty="0" smtClean="0">
                <a:solidFill>
                  <a:schemeClr val="tx2"/>
                </a:solidFill>
                <a:ea typeface="ＭＳ Ｐゴシック" pitchFamily="34" charset="-128"/>
              </a:rPr>
              <a:t>Long Term Care Rider – Tax-qualified</a:t>
            </a:r>
          </a:p>
          <a:p>
            <a:pPr marL="0" lvl="1" indent="0" eaLnBrk="1" hangingPunct="1">
              <a:spcBef>
                <a:spcPct val="0"/>
              </a:spcBef>
              <a:spcAft>
                <a:spcPts val="1500"/>
              </a:spcAft>
              <a:buFontTx/>
              <a:buNone/>
            </a:pPr>
            <a:r>
              <a:rPr lang="en-US" sz="1800" dirty="0" smtClean="0">
                <a:ea typeface="ＭＳ Ｐゴシック" pitchFamily="34" charset="-128"/>
              </a:rPr>
              <a:t>This rider allows you to access the death benefit after you have been receiving long term care for 90 days (subject to rider conditions). It can pay a monthly benefit for a period of long term care. The benefit amount and duration is based on the type of care you receive.</a:t>
            </a:r>
          </a:p>
          <a:p>
            <a:pPr marL="0" lvl="1" indent="0" eaLnBrk="1" hangingPunct="1">
              <a:spcBef>
                <a:spcPts val="800"/>
              </a:spcBef>
              <a:buClr>
                <a:schemeClr val="accent2"/>
              </a:buClr>
              <a:buNone/>
            </a:pPr>
            <a:r>
              <a:rPr lang="en-US" sz="1800" b="1" dirty="0" smtClean="0">
                <a:solidFill>
                  <a:schemeClr val="tx2"/>
                </a:solidFill>
                <a:ea typeface="ＭＳ Ｐゴシック" pitchFamily="34" charset="-128"/>
              </a:rPr>
              <a:t>If the base Long Term Care Rider is chosen, </a:t>
            </a:r>
            <a:r>
              <a:rPr lang="en-US" sz="1800" dirty="0" smtClean="0">
                <a:solidFill>
                  <a:schemeClr val="tx2"/>
                </a:solidFill>
                <a:ea typeface="ＭＳ Ｐゴシック" pitchFamily="34" charset="-128"/>
              </a:rPr>
              <a:t>the Continuation Benefits Rider will automatically be included. </a:t>
            </a:r>
          </a:p>
        </p:txBody>
      </p:sp>
      <p:sp>
        <p:nvSpPr>
          <p:cNvPr id="3076" name="Rectangle 4"/>
          <p:cNvSpPr>
            <a:spLocks noChangeArrowheads="1"/>
          </p:cNvSpPr>
          <p:nvPr/>
        </p:nvSpPr>
        <p:spPr bwMode="auto">
          <a:xfrm>
            <a:off x="-1" y="6149975"/>
            <a:ext cx="5133975" cy="215444"/>
          </a:xfrm>
          <a:prstGeom prst="rect">
            <a:avLst/>
          </a:prstGeom>
          <a:noFill/>
          <a:ln w="9525">
            <a:noFill/>
            <a:miter lim="800000"/>
            <a:headEnd/>
            <a:tailEnd/>
          </a:ln>
        </p:spPr>
        <p:txBody>
          <a:bodyPr wrap="square">
            <a:spAutoFit/>
          </a:bodyPr>
          <a:lstStyle/>
          <a:p>
            <a:r>
              <a:rPr lang="en-US" sz="800" dirty="0" smtClean="0"/>
              <a:t>Benefits and rates may vary in some states.</a:t>
            </a:r>
            <a:endParaRPr lang="en-US" sz="800" dirty="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3213" y="311150"/>
            <a:ext cx="8229600" cy="563563"/>
          </a:xfrm>
        </p:spPr>
        <p:txBody>
          <a:bodyPr/>
          <a:lstStyle/>
          <a:p>
            <a:pPr eaLnBrk="1" hangingPunct="1"/>
            <a:r>
              <a:rPr lang="en-US" dirty="0" smtClean="0"/>
              <a:t>Continuation Benefits Rider</a:t>
            </a:r>
            <a:endParaRPr lang="en-US" dirty="0" smtClean="0">
              <a:ea typeface="ＭＳ Ｐゴシック" pitchFamily="34" charset="-128"/>
            </a:endParaRPr>
          </a:p>
        </p:txBody>
      </p:sp>
      <p:sp>
        <p:nvSpPr>
          <p:cNvPr id="3075" name="Rectangle 3"/>
          <p:cNvSpPr>
            <a:spLocks noGrp="1" noChangeArrowheads="1"/>
          </p:cNvSpPr>
          <p:nvPr>
            <p:ph idx="1"/>
          </p:nvPr>
        </p:nvSpPr>
        <p:spPr>
          <a:xfrm>
            <a:off x="652463" y="1262063"/>
            <a:ext cx="6519862" cy="5121275"/>
          </a:xfrm>
        </p:spPr>
        <p:txBody>
          <a:bodyPr/>
          <a:lstStyle/>
          <a:p>
            <a:pPr marL="0" lvl="1" indent="0" eaLnBrk="1" hangingPunct="1">
              <a:spcBef>
                <a:spcPts val="400"/>
              </a:spcBef>
              <a:buFontTx/>
              <a:buNone/>
              <a:defRPr/>
            </a:pPr>
            <a:r>
              <a:rPr lang="en-US" dirty="0" smtClean="0"/>
              <a:t>Continues benefits payable under the Long Term Care Rider after all monthly amounts under that rider have been exhausted.</a:t>
            </a:r>
          </a:p>
          <a:p>
            <a:pPr marL="237744">
              <a:spcBef>
                <a:spcPts val="0"/>
              </a:spcBef>
              <a:spcAft>
                <a:spcPts val="600"/>
              </a:spcAft>
              <a:defRPr/>
            </a:pPr>
            <a:r>
              <a:rPr lang="en-US" sz="1600" dirty="0" smtClean="0"/>
              <a:t>No death benefit is payable during the continuation   of benefits.</a:t>
            </a:r>
          </a:p>
          <a:p>
            <a:pPr marL="237744">
              <a:spcBef>
                <a:spcPts val="0"/>
              </a:spcBef>
              <a:spcAft>
                <a:spcPts val="600"/>
              </a:spcAft>
              <a:defRPr/>
            </a:pPr>
            <a:r>
              <a:rPr lang="en-US" sz="1600" dirty="0" smtClean="0"/>
              <a:t>Doubles the long term care benefit available under your policy.</a:t>
            </a:r>
          </a:p>
          <a:p>
            <a:pPr marL="0">
              <a:spcBef>
                <a:spcPts val="0"/>
              </a:spcBef>
              <a:buFont typeface="Wingdings 3" pitchFamily="18" charset="2"/>
              <a:buNone/>
              <a:defRPr/>
            </a:pPr>
            <a:endParaRPr lang="en-US" sz="4000" b="1" dirty="0" smtClean="0">
              <a:solidFill>
                <a:schemeClr val="tx2"/>
              </a:solidFill>
              <a:ea typeface="ＭＳ Ｐゴシック" pitchFamily="34" charset="-128"/>
            </a:endParaRPr>
          </a:p>
          <a:p>
            <a:pPr marL="0" lvl="1" indent="0" eaLnBrk="1" hangingPunct="1">
              <a:spcBef>
                <a:spcPts val="0"/>
              </a:spcBef>
              <a:buClr>
                <a:schemeClr val="accent2"/>
              </a:buClr>
              <a:buFont typeface="Wingdings" pitchFamily="2" charset="2"/>
              <a:buNone/>
              <a:defRPr/>
            </a:pPr>
            <a:endParaRPr lang="en-US" sz="18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96863" y="314325"/>
            <a:ext cx="8229600" cy="563563"/>
          </a:xfrm>
          <a:noFill/>
        </p:spPr>
        <p:txBody>
          <a:bodyPr/>
          <a:lstStyle/>
          <a:p>
            <a:pPr eaLnBrk="1" hangingPunct="1"/>
            <a:r>
              <a:rPr lang="en-US" smtClean="0">
                <a:ea typeface="ＭＳ Ｐゴシック" pitchFamily="34" charset="-128"/>
              </a:rPr>
              <a:t>Advantages of the Long Term Care Rider</a:t>
            </a:r>
          </a:p>
        </p:txBody>
      </p:sp>
      <p:sp>
        <p:nvSpPr>
          <p:cNvPr id="13314" name="Rectangle 3"/>
          <p:cNvSpPr>
            <a:spLocks noGrp="1" noChangeArrowheads="1"/>
          </p:cNvSpPr>
          <p:nvPr>
            <p:ph idx="1"/>
          </p:nvPr>
        </p:nvSpPr>
        <p:spPr>
          <a:xfrm>
            <a:off x="307975" y="1279525"/>
            <a:ext cx="4092575" cy="4575175"/>
          </a:xfrm>
        </p:spPr>
        <p:txBody>
          <a:bodyPr/>
          <a:lstStyle/>
          <a:p>
            <a:pPr>
              <a:spcBef>
                <a:spcPts val="800"/>
              </a:spcBef>
              <a:buClr>
                <a:schemeClr val="accent1"/>
              </a:buClr>
              <a:defRPr/>
            </a:pPr>
            <a:r>
              <a:rPr lang="en-US" sz="1200" dirty="0" smtClean="0">
                <a:ea typeface="ＭＳ Ｐゴシック" pitchFamily="34" charset="-128"/>
              </a:rPr>
              <a:t>Available at initial offering to employees and spouses ages 15 to 70. All newly eligible adult policies will automatically receive the Long Term Care and Continuation Benefit Rider</a:t>
            </a:r>
          </a:p>
          <a:p>
            <a:pPr>
              <a:spcBef>
                <a:spcPts val="800"/>
              </a:spcBef>
              <a:buClr>
                <a:schemeClr val="accent1"/>
              </a:buClr>
              <a:defRPr/>
            </a:pPr>
            <a:r>
              <a:rPr lang="en-US" sz="1200" dirty="0" smtClean="0">
                <a:ea typeface="ＭＳ Ｐゴシック" pitchFamily="34" charset="-128"/>
              </a:rPr>
              <a:t>Available with policy</a:t>
            </a:r>
            <a:r>
              <a:rPr lang="ja-JP" altLang="en-US" sz="1200" smtClean="0">
                <a:ea typeface="ＭＳ Ｐゴシック" pitchFamily="34" charset="-128"/>
              </a:rPr>
              <a:t>’</a:t>
            </a:r>
            <a:r>
              <a:rPr lang="en-US" altLang="ja-JP" sz="1200" dirty="0" smtClean="0">
                <a:ea typeface="ＭＳ Ｐゴシック" pitchFamily="34" charset="-128"/>
              </a:rPr>
              <a:t>s specified amount (face amount) of at least $18,000</a:t>
            </a:r>
          </a:p>
          <a:p>
            <a:pPr>
              <a:spcBef>
                <a:spcPts val="800"/>
              </a:spcBef>
              <a:buClr>
                <a:schemeClr val="accent1"/>
              </a:buClr>
              <a:defRPr/>
            </a:pPr>
            <a:r>
              <a:rPr lang="en-US" sz="1200" dirty="0" smtClean="0">
                <a:ea typeface="ＭＳ Ｐゴシック" pitchFamily="34" charset="-128"/>
              </a:rPr>
              <a:t>For long term care facility, nursing home care or assisted living facility, provides a maximum monthly benefit that is the lesser of:</a:t>
            </a:r>
          </a:p>
          <a:p>
            <a:pPr marL="463550" indent="-225425">
              <a:spcBef>
                <a:spcPts val="400"/>
              </a:spcBef>
              <a:buNone/>
              <a:defRPr/>
            </a:pPr>
            <a:r>
              <a:rPr lang="en-US" sz="1200" dirty="0" smtClean="0">
                <a:ea typeface="ＭＳ Ｐゴシック" pitchFamily="34" charset="-128"/>
              </a:rPr>
              <a:t>– 	</a:t>
            </a:r>
            <a:r>
              <a:rPr lang="en-US" sz="1200" dirty="0" smtClean="0"/>
              <a:t>4% of the death benefit, less any policy debt at the end of the waiting period (minimum of $1,500), or</a:t>
            </a:r>
            <a:endParaRPr lang="en-US" sz="1200" dirty="0" smtClean="0">
              <a:ea typeface="ＭＳ Ｐゴシック" pitchFamily="34" charset="-128"/>
            </a:endParaRPr>
          </a:p>
          <a:p>
            <a:pPr marL="463550" indent="-225425">
              <a:spcBef>
                <a:spcPts val="400"/>
              </a:spcBef>
              <a:buFont typeface="Wingdings 3" pitchFamily="18" charset="2"/>
              <a:buNone/>
              <a:defRPr/>
            </a:pPr>
            <a:r>
              <a:rPr lang="en-US" sz="1200" dirty="0" smtClean="0">
                <a:ea typeface="ＭＳ Ｐゴシック" pitchFamily="34" charset="-128"/>
              </a:rPr>
              <a:t>– 	$3,000.</a:t>
            </a:r>
          </a:p>
          <a:p>
            <a:pPr>
              <a:spcBef>
                <a:spcPts val="400"/>
              </a:spcBef>
              <a:buClr>
                <a:schemeClr val="accent1"/>
              </a:buClr>
              <a:defRPr/>
            </a:pPr>
            <a:r>
              <a:rPr lang="en-US" sz="1200" dirty="0" smtClean="0">
                <a:ea typeface="ＭＳ Ｐゴシック" pitchFamily="34" charset="-128"/>
              </a:rPr>
              <a:t>For home health care or adult day care, provides a monthly benefit of $1,500</a:t>
            </a:r>
          </a:p>
          <a:p>
            <a:pPr>
              <a:spcBef>
                <a:spcPts val="800"/>
              </a:spcBef>
              <a:buClr>
                <a:schemeClr val="accent1"/>
              </a:buClr>
              <a:defRPr/>
            </a:pPr>
            <a:r>
              <a:rPr lang="en-US" sz="1200" dirty="0" smtClean="0">
                <a:ea typeface="ＭＳ Ｐゴシック" pitchFamily="34" charset="-128"/>
              </a:rPr>
              <a:t>Benefits are payable once you have been receiving long term care for 90 days, subject to the conditions of the rider</a:t>
            </a:r>
            <a:endParaRPr lang="en-US" sz="1200" baseline="30000" dirty="0" smtClean="0">
              <a:ea typeface="ＭＳ Ｐゴシック" pitchFamily="34" charset="-128"/>
            </a:endParaRPr>
          </a:p>
        </p:txBody>
      </p:sp>
      <p:sp>
        <p:nvSpPr>
          <p:cNvPr id="10" name="Rectangle 9"/>
          <p:cNvSpPr/>
          <p:nvPr/>
        </p:nvSpPr>
        <p:spPr>
          <a:xfrm>
            <a:off x="0" y="6148388"/>
            <a:ext cx="4572000" cy="215900"/>
          </a:xfrm>
          <a:prstGeom prst="rect">
            <a:avLst/>
          </a:prstGeom>
        </p:spPr>
        <p:txBody>
          <a:bodyPr>
            <a:spAutoFit/>
          </a:bodyPr>
          <a:lstStyle/>
          <a:p>
            <a:pPr marL="342900" indent="-342900">
              <a:spcBef>
                <a:spcPct val="20000"/>
              </a:spcBef>
              <a:defRPr/>
            </a:pPr>
            <a:r>
              <a:rPr lang="en-US" sz="800" dirty="0">
                <a:solidFill>
                  <a:schemeClr val="bg2"/>
                </a:solidFill>
                <a:ea typeface="+mn-ea"/>
              </a:rPr>
              <a:t>*Under current tax laws.</a:t>
            </a:r>
            <a:endParaRPr lang="en-US" sz="800" kern="0" dirty="0">
              <a:solidFill>
                <a:schemeClr val="bg2"/>
              </a:solidFill>
              <a:latin typeface="Verdana"/>
              <a:ea typeface="+mn-ea"/>
            </a:endParaRPr>
          </a:p>
        </p:txBody>
      </p:sp>
      <p:sp>
        <p:nvSpPr>
          <p:cNvPr id="7173" name="Rectangle 3"/>
          <p:cNvSpPr txBox="1">
            <a:spLocks noChangeArrowheads="1"/>
          </p:cNvSpPr>
          <p:nvPr/>
        </p:nvSpPr>
        <p:spPr bwMode="auto">
          <a:xfrm>
            <a:off x="4708525" y="1279525"/>
            <a:ext cx="4092575" cy="4575175"/>
          </a:xfrm>
          <a:prstGeom prst="rect">
            <a:avLst/>
          </a:prstGeom>
          <a:noFill/>
          <a:ln w="9525">
            <a:noFill/>
            <a:miter lim="800000"/>
            <a:headEnd/>
            <a:tailEnd/>
          </a:ln>
        </p:spPr>
        <p:txBody>
          <a:bodyPr/>
          <a:lstStyle/>
          <a:p>
            <a:pPr marL="236538" indent="-236538" eaLnBrk="0" hangingPunct="0">
              <a:spcBef>
                <a:spcPts val="800"/>
              </a:spcBef>
              <a:buClr>
                <a:schemeClr val="accent1"/>
              </a:buClr>
              <a:buSzPct val="80000"/>
              <a:buFont typeface="Wingdings 3" pitchFamily="18" charset="2"/>
              <a:buChar char="u"/>
              <a:defRPr/>
            </a:pPr>
            <a:r>
              <a:rPr lang="en-US" sz="1200" dirty="0"/>
              <a:t>If you are receiving benefits, you don’</a:t>
            </a:r>
            <a:r>
              <a:rPr lang="en-US" altLang="ja-JP" sz="1200" dirty="0"/>
              <a:t>t have to pay the policy’s monthly premiums, even if your policy does not have the Waiver of Premium Rider</a:t>
            </a:r>
          </a:p>
          <a:p>
            <a:pPr marL="236538" indent="-236538" eaLnBrk="0" hangingPunct="0">
              <a:spcBef>
                <a:spcPts val="800"/>
              </a:spcBef>
              <a:buClr>
                <a:schemeClr val="accent1"/>
              </a:buClr>
              <a:buSzPct val="80000"/>
              <a:buFont typeface="Wingdings 3" pitchFamily="18" charset="2"/>
              <a:buChar char="u"/>
              <a:defRPr/>
            </a:pPr>
            <a:r>
              <a:rPr lang="en-US" sz="1200" dirty="0"/>
              <a:t>The benefit period maximum is 100% of the death benefit, less any policy debt at the end of the waiting period for each benefit period</a:t>
            </a:r>
          </a:p>
          <a:p>
            <a:pPr marL="236538" indent="-236538" eaLnBrk="0" hangingPunct="0">
              <a:spcBef>
                <a:spcPts val="800"/>
              </a:spcBef>
              <a:buClr>
                <a:schemeClr val="accent1"/>
              </a:buClr>
              <a:buSzPct val="80000"/>
              <a:buFont typeface="Wingdings 3" pitchFamily="18" charset="2"/>
              <a:buChar char="u"/>
              <a:defRPr/>
            </a:pPr>
            <a:r>
              <a:rPr lang="en-US" sz="1200" dirty="0"/>
              <a:t>The cost is based on your age at issue and whether you use tobacco</a:t>
            </a:r>
          </a:p>
          <a:p>
            <a:pPr marL="236538" indent="-236538" eaLnBrk="0" hangingPunct="0">
              <a:spcBef>
                <a:spcPts val="800"/>
              </a:spcBef>
              <a:buClr>
                <a:schemeClr val="accent1"/>
              </a:buClr>
              <a:buSzPct val="80000"/>
              <a:buFont typeface="Wingdings 3" pitchFamily="18" charset="2"/>
              <a:buChar char="u"/>
              <a:defRPr/>
            </a:pPr>
            <a:r>
              <a:rPr lang="en-US" sz="1200" dirty="0"/>
              <a:t>The rider is tax-qualified, which means that any benefits you receive will not be taxed*</a:t>
            </a:r>
          </a:p>
          <a:p>
            <a:pPr marL="236538" indent="-236538" eaLnBrk="0" hangingPunct="0">
              <a:spcBef>
                <a:spcPts val="800"/>
              </a:spcBef>
              <a:buClr>
                <a:schemeClr val="accent1"/>
              </a:buClr>
              <a:buSzPct val="80000"/>
              <a:buFont typeface="Wingdings 3" pitchFamily="18" charset="2"/>
              <a:buChar char="u"/>
              <a:defRPr/>
            </a:pPr>
            <a:r>
              <a:rPr lang="en-US" sz="1200" b="1" dirty="0">
                <a:solidFill>
                  <a:schemeClr val="tx2"/>
                </a:solidFill>
              </a:rPr>
              <a:t>For </a:t>
            </a:r>
            <a:r>
              <a:rPr lang="en-US" sz="1200" b="1" dirty="0" smtClean="0">
                <a:solidFill>
                  <a:schemeClr val="tx2"/>
                </a:solidFill>
              </a:rPr>
              <a:t>Whole Life </a:t>
            </a:r>
            <a:r>
              <a:rPr lang="en-US" sz="1200" b="1" dirty="0">
                <a:solidFill>
                  <a:schemeClr val="tx2"/>
                </a:solidFill>
              </a:rPr>
              <a:t>coverage, the following option may be available for employees and spouses age 15–50:</a:t>
            </a:r>
          </a:p>
          <a:p>
            <a:pPr marL="236538" indent="-236538" eaLnBrk="0" hangingPunct="0">
              <a:spcBef>
                <a:spcPts val="400"/>
              </a:spcBef>
              <a:buClr>
                <a:schemeClr val="accent1"/>
              </a:buClr>
              <a:buSzPct val="80000"/>
              <a:buFont typeface="Wingdings 3" pitchFamily="18" charset="2"/>
              <a:buNone/>
              <a:defRPr/>
            </a:pPr>
            <a:r>
              <a:rPr lang="en-US" sz="1200" dirty="0"/>
              <a:t>	You can pay an adjusted premium, so your policy will be paid up by age 70. Your </a:t>
            </a:r>
            <a:r>
              <a:rPr lang="en-US" sz="1200" dirty="0" smtClean="0"/>
              <a:t>Life </a:t>
            </a:r>
            <a:r>
              <a:rPr lang="en-US" sz="1200" dirty="0"/>
              <a:t>coverage and </a:t>
            </a:r>
            <a:r>
              <a:rPr lang="en-US" sz="1200" dirty="0" smtClean="0"/>
              <a:t>Long Term Care </a:t>
            </a:r>
            <a:r>
              <a:rPr lang="en-US" sz="1200" dirty="0"/>
              <a:t>coverage will continue as long as you keep your </a:t>
            </a:r>
            <a:r>
              <a:rPr lang="en-US" sz="1200" dirty="0" smtClean="0"/>
              <a:t>Life </a:t>
            </a:r>
            <a:r>
              <a:rPr lang="en-US" sz="1200" dirty="0"/>
              <a:t>policy. </a:t>
            </a:r>
            <a:endParaRPr lang="en-US" sz="1200" baseline="30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747713" y="3992563"/>
            <a:ext cx="7731125" cy="2390775"/>
          </a:xfrm>
        </p:spPr>
        <p:txBody>
          <a:bodyPr/>
          <a:lstStyle/>
          <a:p>
            <a:pPr marL="0" indent="0" eaLnBrk="1" hangingPunct="1">
              <a:buFont typeface="Wingdings 3" pitchFamily="18" charset="2"/>
              <a:buNone/>
            </a:pPr>
            <a:r>
              <a:rPr lang="en-US" sz="1000" dirty="0" smtClean="0">
                <a:ea typeface="ＭＳ Ｐゴシック" pitchFamily="34" charset="-128"/>
              </a:rPr>
              <a:t>Underwritten by Provident Life and Accident Insurance Company, Chattanooga, Tennessee</a:t>
            </a:r>
          </a:p>
          <a:p>
            <a:pPr marL="0" indent="0" eaLnBrk="1" hangingPunct="1">
              <a:buFontTx/>
              <a:buNone/>
            </a:pPr>
            <a:r>
              <a:rPr lang="en-US" sz="1000" dirty="0" smtClean="0">
                <a:ea typeface="ＭＳ Ｐゴシック" pitchFamily="34" charset="-128"/>
              </a:rPr>
              <a:t>This information is not intended to be a complete description of the insurance coverage available. The policy or its provisions may vary or be unavailable in some states. The policy has exclusions and limitations that may affect any benefits payable. For complete details of coverage, please refer to Long Term Care Rider </a:t>
            </a:r>
            <a:r>
              <a:rPr lang="en-US" sz="1000" dirty="0" smtClean="0"/>
              <a:t>forms </a:t>
            </a:r>
            <a:r>
              <a:rPr lang="en-US" sz="1000" smtClean="0"/>
              <a:t>L-21826 </a:t>
            </a:r>
            <a:r>
              <a:rPr lang="en-US" sz="1000" smtClean="0"/>
              <a:t>and</a:t>
            </a:r>
            <a:br>
              <a:rPr lang="en-US" sz="1000" smtClean="0"/>
            </a:br>
            <a:r>
              <a:rPr lang="en-US" sz="1000" smtClean="0"/>
              <a:t>L-21828-1</a:t>
            </a:r>
            <a:r>
              <a:rPr lang="en-US" sz="1000" smtClean="0">
                <a:ea typeface="ＭＳ Ｐゴシック" pitchFamily="34" charset="-128"/>
              </a:rPr>
              <a:t> </a:t>
            </a:r>
            <a:r>
              <a:rPr lang="en-US" sz="1000" dirty="0" smtClean="0">
                <a:ea typeface="ＭＳ Ｐゴシック" pitchFamily="34" charset="-128"/>
              </a:rPr>
              <a:t>and to policy forms ICC12 L-21848, ICC12 L-21848-70</a:t>
            </a:r>
            <a:r>
              <a:rPr lang="en-US" sz="1000" smtClean="0">
                <a:ea typeface="ＭＳ Ｐゴシック" pitchFamily="34" charset="-128"/>
              </a:rPr>
              <a:t>,</a:t>
            </a:r>
            <a:r>
              <a:rPr lang="en-US" sz="1000" smtClean="0"/>
              <a:t> L-21825 </a:t>
            </a:r>
            <a:r>
              <a:rPr lang="en-US" sz="1000" smtClean="0">
                <a:ea typeface="ＭＳ Ｐゴシック" pitchFamily="34" charset="-128"/>
              </a:rPr>
              <a:t>or </a:t>
            </a:r>
            <a:r>
              <a:rPr lang="en-US" sz="1000" dirty="0" smtClean="0">
                <a:ea typeface="ＭＳ Ｐゴシック" pitchFamily="34" charset="-128"/>
              </a:rPr>
              <a:t>contact your Unum representative for specific provisions and details of availability. You will receive the plan and coverage amount you apply for unless it is determined to be unacceptable by Unum</a:t>
            </a:r>
            <a:r>
              <a:rPr lang="ja-JP" altLang="en-US" sz="1000" smtClean="0">
                <a:ea typeface="ＭＳ Ｐゴシック" pitchFamily="34" charset="-128"/>
              </a:rPr>
              <a:t>’</a:t>
            </a:r>
            <a:r>
              <a:rPr lang="en-US" altLang="ja-JP" sz="1000" dirty="0" smtClean="0">
                <a:ea typeface="ＭＳ Ｐゴシック" pitchFamily="34" charset="-128"/>
              </a:rPr>
              <a:t>s rules, limits or standards. If so, it may be modified or declined.</a:t>
            </a:r>
          </a:p>
          <a:p>
            <a:pPr marL="0" indent="0" eaLnBrk="1" hangingPunct="1">
              <a:buFontTx/>
              <a:buNone/>
            </a:pPr>
            <a:r>
              <a:rPr lang="en-US" sz="1000" dirty="0" smtClean="0">
                <a:ea typeface="ＭＳ Ｐゴシック" pitchFamily="34" charset="-128"/>
              </a:rPr>
              <a:t>Unum complies with all state civil union and domestic partner laws when applicable.</a:t>
            </a:r>
          </a:p>
          <a:p>
            <a:pPr marL="0" indent="0" eaLnBrk="1" hangingPunct="1">
              <a:buFontTx/>
              <a:buNone/>
            </a:pPr>
            <a:r>
              <a:rPr lang="en-US" sz="1000" b="1" dirty="0" smtClean="0">
                <a:ea typeface="ＭＳ Ｐゴシック" pitchFamily="34" charset="-128"/>
                <a:hlinkClick r:id="rId3"/>
              </a:rPr>
              <a:t>unum.com</a:t>
            </a:r>
            <a:endParaRPr lang="en-US" sz="1000" b="1" dirty="0" smtClean="0">
              <a:ea typeface="ＭＳ Ｐゴシック" pitchFamily="34" charset="-128"/>
            </a:endParaRPr>
          </a:p>
          <a:p>
            <a:pPr marL="0" indent="0" eaLnBrk="1" hangingPunct="1">
              <a:buFontTx/>
              <a:buNone/>
            </a:pPr>
            <a:r>
              <a:rPr lang="en-US" sz="1000" dirty="0" smtClean="0">
                <a:ea typeface="ＭＳ Ｐゴシック" pitchFamily="34" charset="-128"/>
              </a:rPr>
              <a:t>© 2015 Unum Group. All rights reserved. Unum is a registered trademark and marketing brand of Unum Group and its insuring subsidiaries. </a:t>
            </a:r>
          </a:p>
          <a:p>
            <a:pPr marL="0" indent="0" eaLnBrk="1" hangingPunct="1">
              <a:buFont typeface="Wingdings 3" pitchFamily="18" charset="2"/>
              <a:buNone/>
            </a:pPr>
            <a:r>
              <a:rPr lang="en-US" sz="1000" dirty="0" smtClean="0">
                <a:ea typeface="ＭＳ Ｐゴシック" pitchFamily="34" charset="-128"/>
              </a:rPr>
              <a:t>EN-1957-OR (7-15)    </a:t>
            </a:r>
            <a:r>
              <a:rPr lang="en-US" sz="1000" b="1" dirty="0" smtClean="0">
                <a:ea typeface="ＭＳ Ｐゴシック" pitchFamily="34" charset="-128"/>
              </a:rPr>
              <a:t>FOR EMPLOYEES</a:t>
            </a:r>
            <a:endParaRPr lang="en-US" sz="1000" dirty="0"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Unum">
      <a:dk1>
        <a:srgbClr val="000000"/>
      </a:dk1>
      <a:lt1>
        <a:srgbClr val="FFFFFF"/>
      </a:lt1>
      <a:dk2>
        <a:srgbClr val="015294"/>
      </a:dk2>
      <a:lt2>
        <a:srgbClr val="808080"/>
      </a:lt2>
      <a:accent1>
        <a:srgbClr val="00A7D4"/>
      </a:accent1>
      <a:accent2>
        <a:srgbClr val="44D4D1"/>
      </a:accent2>
      <a:accent3>
        <a:srgbClr val="6EBC10"/>
      </a:accent3>
      <a:accent4>
        <a:srgbClr val="B7EC00"/>
      </a:accent4>
      <a:accent5>
        <a:srgbClr val="EC8101"/>
      </a:accent5>
      <a:accent6>
        <a:srgbClr val="FDB515"/>
      </a:accent6>
      <a:hlink>
        <a:srgbClr val="5E88A1"/>
      </a:hlink>
      <a:folHlink>
        <a:srgbClr val="015294"/>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15294"/>
        </a:dk2>
        <a:lt2>
          <a:srgbClr val="808080"/>
        </a:lt2>
        <a:accent1>
          <a:srgbClr val="5E88A1"/>
        </a:accent1>
        <a:accent2>
          <a:srgbClr val="00A7D4"/>
        </a:accent2>
        <a:accent3>
          <a:srgbClr val="FFFFFF"/>
        </a:accent3>
        <a:accent4>
          <a:srgbClr val="000000"/>
        </a:accent4>
        <a:accent5>
          <a:srgbClr val="B6C3CD"/>
        </a:accent5>
        <a:accent6>
          <a:srgbClr val="0097C0"/>
        </a:accent6>
        <a:hlink>
          <a:srgbClr val="6EBC10"/>
        </a:hlink>
        <a:folHlink>
          <a:srgbClr val="ED810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1575</TotalTime>
  <Words>722</Words>
  <Application>Microsoft Office PowerPoint</Application>
  <PresentationFormat>On-screen Show (4:3)</PresentationFormat>
  <Paragraphs>64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Slide 1</vt:lpstr>
      <vt:lpstr>Long Term Care Rider coverage</vt:lpstr>
      <vt:lpstr>Continuation Benefits Rider</vt:lpstr>
      <vt:lpstr>Advantages of the Long Term Care Rider</vt:lpstr>
      <vt:lpstr>Slide 5</vt:lpstr>
    </vt:vector>
  </TitlesOfParts>
  <Company>Unum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dc:title>
  <dc:creator>Unum</dc:creator>
  <cp:lastModifiedBy>apc09</cp:lastModifiedBy>
  <cp:revision>168</cp:revision>
  <dcterms:created xsi:type="dcterms:W3CDTF">2009-06-29T19:55:27Z</dcterms:created>
  <dcterms:modified xsi:type="dcterms:W3CDTF">2015-06-16T19:39:11Z</dcterms:modified>
</cp:coreProperties>
</file>